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272" r:id="rId7"/>
    <p:sldId id="264" r:id="rId8"/>
    <p:sldId id="275" r:id="rId9"/>
    <p:sldId id="263" r:id="rId10"/>
    <p:sldId id="268" r:id="rId11"/>
    <p:sldId id="265" r:id="rId12"/>
    <p:sldId id="266" r:id="rId13"/>
    <p:sldId id="271" r:id="rId14"/>
    <p:sldId id="273" r:id="rId15"/>
    <p:sldId id="267" r:id="rId16"/>
    <p:sldId id="269" r:id="rId17"/>
    <p:sldId id="26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698"/>
    <a:srgbClr val="E2589A"/>
    <a:srgbClr val="E983D8"/>
    <a:srgbClr val="4C8A56"/>
    <a:srgbClr val="E0BABE"/>
    <a:srgbClr val="F7E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1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60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8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01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66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61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20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09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09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98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9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14034-5073-4EBC-8034-549A3207D1A9}" type="datetimeFigureOut">
              <a:rPr lang="zh-TW" altLang="en-US" smtClean="0"/>
              <a:t>2017/11/26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08187-A0FE-4F92-972A-BFF24C430C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54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84" y="-1271090"/>
            <a:ext cx="12330364" cy="82202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62931" y="-1386468"/>
            <a:ext cx="12517858" cy="891941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椭圆 5"/>
          <p:cNvSpPr/>
          <p:nvPr/>
        </p:nvSpPr>
        <p:spPr>
          <a:xfrm>
            <a:off x="3517900" y="671096"/>
            <a:ext cx="5156200" cy="5156200"/>
          </a:xfrm>
          <a:prstGeom prst="ellipse">
            <a:avLst/>
          </a:prstGeom>
          <a:solidFill>
            <a:srgbClr val="FFD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6799" y="4225989"/>
            <a:ext cx="4978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</a:t>
            </a:r>
            <a:r>
              <a:rPr lang="en-US" altLang="zh-C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ypress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9"/>
          <p:cNvCxnSpPr/>
          <p:nvPr/>
        </p:nvCxnSpPr>
        <p:spPr>
          <a:xfrm>
            <a:off x="4221165" y="4088829"/>
            <a:ext cx="38481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06798" y="1869536"/>
            <a:ext cx="4978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台三線</a:t>
            </a:r>
            <a:r>
              <a:rPr lang="zh-TW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車流</a:t>
            </a:r>
            <a:endParaRPr lang="en-US" altLang="zh-TW" sz="6000" b="1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TW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狀態預測</a:t>
            </a:r>
            <a:r>
              <a:rPr lang="zh-TW" alt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系統</a:t>
            </a:r>
            <a:endParaRPr lang="zh-CN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486377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073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19042"/>
            <a:ext cx="14839602" cy="830997"/>
            <a:chOff x="-1444779" y="34137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085499" y="34137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使用資料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4751484"/>
            <a:ext cx="4472520" cy="10492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" y="1878574"/>
            <a:ext cx="4377269" cy="220297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922037" y="1268047"/>
            <a:ext cx="75357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預測車流</a:t>
            </a:r>
            <a:endParaRPr lang="en-US" altLang="zh-TW" sz="3600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省道</a:t>
            </a:r>
            <a:r>
              <a:rPr lang="zh-TW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即時交通車輛偵測器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(VD</a:t>
            </a:r>
            <a:r>
              <a:rPr lang="en-US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靜態資訊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五分鐘動態資訊</a:t>
            </a:r>
            <a:endParaRPr lang="en-US" altLang="zh-TW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五</a:t>
            </a:r>
            <a:r>
              <a:rPr lang="zh-TW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分鐘動態歷史</a:t>
            </a:r>
            <a:r>
              <a:rPr lang="zh-TW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資訊</a:t>
            </a:r>
            <a:endParaRPr lang="en-US" altLang="zh-TW" sz="3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  </a:t>
            </a:r>
            <a:r>
              <a:rPr lang="en-US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(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至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2017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)</a:t>
            </a:r>
            <a:endParaRPr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931236" y="4871536"/>
            <a:ext cx="75357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定義車流狀</a:t>
            </a:r>
            <a:r>
              <a:rPr lang="zh-TW" altLang="en-US" sz="3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態</a:t>
            </a:r>
            <a:endParaRPr lang="en-US" altLang="zh-TW" sz="3600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服務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水準門檻分級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en-US" altLang="zh-TW" sz="3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新竹未開放，取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嘉義市</a:t>
            </a:r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高雄市</a:t>
            </a:r>
            <a:r>
              <a:rPr lang="en-US" altLang="zh-TW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cxnSp>
        <p:nvCxnSpPr>
          <p:cNvPr id="53" name="直接连接符 6"/>
          <p:cNvCxnSpPr/>
          <p:nvPr/>
        </p:nvCxnSpPr>
        <p:spPr>
          <a:xfrm flipH="1" flipV="1">
            <a:off x="4719416" y="1550152"/>
            <a:ext cx="23226" cy="481740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6"/>
          <p:cNvCxnSpPr/>
          <p:nvPr/>
        </p:nvCxnSpPr>
        <p:spPr>
          <a:xfrm flipH="1">
            <a:off x="4143194" y="8685409"/>
            <a:ext cx="4107120" cy="17995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073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19042"/>
            <a:ext cx="14839602" cy="830997"/>
            <a:chOff x="-1444779" y="34137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361544" y="34137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</a:t>
              </a:r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</a:t>
              </a:r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區域</a:t>
              </a:r>
              <a:endParaRPr lang="zh-TW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圖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  <p:cxnSp>
        <p:nvCxnSpPr>
          <p:cNvPr id="53" name="直接连接符 6"/>
          <p:cNvCxnSpPr/>
          <p:nvPr/>
        </p:nvCxnSpPr>
        <p:spPr>
          <a:xfrm flipH="1" flipV="1">
            <a:off x="276012" y="1451711"/>
            <a:ext cx="23226" cy="481740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6"/>
          <p:cNvCxnSpPr/>
          <p:nvPr/>
        </p:nvCxnSpPr>
        <p:spPr>
          <a:xfrm flipH="1">
            <a:off x="4143194" y="8685409"/>
            <a:ext cx="4107120" cy="17995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6"/>
          <a:stretch/>
        </p:blipFill>
        <p:spPr>
          <a:xfrm>
            <a:off x="6345489" y="1081330"/>
            <a:ext cx="5846511" cy="5759761"/>
          </a:xfrm>
          <a:prstGeom prst="rect">
            <a:avLst/>
          </a:prstGeom>
        </p:spPr>
      </p:pic>
      <p:sp>
        <p:nvSpPr>
          <p:cNvPr id="62" name="橢圓 61"/>
          <p:cNvSpPr/>
          <p:nvPr/>
        </p:nvSpPr>
        <p:spPr>
          <a:xfrm>
            <a:off x="2204255" y="1727327"/>
            <a:ext cx="2127407" cy="209159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2344883" y="2189946"/>
            <a:ext cx="1951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桃園</a:t>
            </a:r>
            <a:endParaRPr lang="zh-CN" altLang="en-US" sz="6600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1222088" y="3138951"/>
            <a:ext cx="2133934" cy="2130684"/>
          </a:xfrm>
          <a:prstGeom prst="ellips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1316680" y="3674820"/>
            <a:ext cx="1951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新</a:t>
            </a:r>
            <a:r>
              <a:rPr lang="zh-TW" altLang="en-US" sz="6600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竹</a:t>
            </a:r>
            <a:endParaRPr lang="zh-CN" altLang="en-US" sz="6600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6" name="橢圓 65"/>
          <p:cNvSpPr/>
          <p:nvPr/>
        </p:nvSpPr>
        <p:spPr>
          <a:xfrm>
            <a:off x="3112446" y="3124394"/>
            <a:ext cx="2168027" cy="2130686"/>
          </a:xfrm>
          <a:prstGeom prst="ellipse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3320523" y="3776581"/>
            <a:ext cx="1951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4C8A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苗</a:t>
            </a:r>
            <a:r>
              <a:rPr lang="zh-TW" altLang="en-US" sz="6600" dirty="0">
                <a:solidFill>
                  <a:srgbClr val="4C8A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栗</a:t>
            </a:r>
            <a:endParaRPr lang="zh-CN" altLang="en-US" sz="6600" dirty="0">
              <a:solidFill>
                <a:srgbClr val="4C8A5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8603" y="5467783"/>
            <a:ext cx="7535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台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三線路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段上之</a:t>
            </a:r>
            <a:r>
              <a:rPr lang="en-US" altLang="zh-TW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13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支車輛</a:t>
            </a:r>
            <a:r>
              <a:rPr lang="zh-TW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偵測器</a:t>
            </a:r>
            <a:endParaRPr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933254" y="2202799"/>
            <a:ext cx="7535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台三線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1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279115" y="2027506"/>
            <a:ext cx="3132843" cy="5225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鎖定</a:t>
            </a:r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偵測</a:t>
            </a:r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器</a:t>
            </a:r>
            <a:r>
              <a:rPr kumimoji="1" lang="en-US" altLang="zh-TW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(VD)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206081" y="4312217"/>
            <a:ext cx="3205877" cy="52251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車流狀</a:t>
            </a:r>
            <a:r>
              <a:rPr kumimoji="1"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態</a:t>
            </a:r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定義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23902" y="1294326"/>
            <a:ext cx="3793495" cy="522515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資料前處理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499574" y="2042896"/>
            <a:ext cx="4150092" cy="522515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預測車流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07733" y="4928821"/>
            <a:ext cx="3349276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依照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速率分級車流狀態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取兩個縣市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服務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水準門檻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分級開放資料</a:t>
            </a:r>
            <a:endParaRPr lang="en-US" altLang="zh-TW" sz="1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定義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線門檻分級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7857307" y="2680516"/>
            <a:ext cx="4162985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zh-TW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動態</a:t>
            </a:r>
            <a:r>
              <a:rPr lang="zh-TW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即時</a:t>
            </a:r>
            <a:r>
              <a:rPr lang="zh-TW" altLang="zh-TW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資訊</a:t>
            </a:r>
            <a:endParaRPr lang="en-US" altLang="zh-TW" sz="2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現在時點往前</a:t>
            </a:r>
            <a:r>
              <a:rPr lang="en-US" altLang="zh-TW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分鐘的資料</a:t>
            </a:r>
            <a:endParaRPr lang="en-US" altLang="zh-TW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擷取</a:t>
            </a:r>
            <a:r>
              <a:rPr lang="zh-TW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</a:t>
            </a:r>
            <a:r>
              <a:rPr lang="zh-TW" altLang="zh-TW" sz="18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五分鐘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時間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、速率、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</a:t>
            </a:r>
            <a:endParaRPr lang="en-US" altLang="zh-TW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機器學習方法預測</a:t>
            </a:r>
            <a:r>
              <a:rPr lang="zh-TW" altLang="en-US" sz="1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到達時點</a:t>
            </a: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車</a:t>
            </a: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</a:t>
            </a: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狀態</a:t>
            </a:r>
            <a:endParaRPr lang="en-US" altLang="zh-TW" sz="18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在地圖以圖形顯示</a:t>
            </a:r>
            <a:endParaRPr lang="en-US" altLang="zh-TW" sz="18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使用貝氏機率分類演算法</a:t>
            </a:r>
            <a:endParaRPr lang="en-US" altLang="zh-TW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使用</a:t>
            </a:r>
            <a:r>
              <a:rPr lang="en-US" altLang="zh-TW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  <a:p>
            <a:pPr defTabSz="609585">
              <a:lnSpc>
                <a:spcPct val="130000"/>
              </a:lnSpc>
            </a:pPr>
            <a:endParaRPr lang="zh-CN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TW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TW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4216539" y="2680516"/>
            <a:ext cx="3351283" cy="313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zh-TW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動態</a:t>
            </a:r>
            <a:r>
              <a:rPr lang="zh-TW" altLang="zh-TW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歷史資訊</a:t>
            </a:r>
            <a:endParaRPr lang="en-US" altLang="zh-TW" sz="2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en-US" altLang="zh-TW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月至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月。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現在時點往前</a:t>
            </a:r>
            <a:r>
              <a:rPr lang="en-US" altLang="zh-TW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30</a:t>
            </a: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分鐘的資料</a:t>
            </a:r>
            <a:endParaRPr lang="en-US" altLang="zh-TW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擷取</a:t>
            </a:r>
            <a:r>
              <a:rPr lang="zh-TW" altLang="en-US" sz="18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</a:t>
            </a:r>
            <a:r>
              <a:rPr lang="zh-TW" altLang="zh-TW" sz="18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五分鐘</a:t>
            </a:r>
            <a:r>
              <a:rPr lang="zh-TW" altLang="en-US" sz="18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時間</a:t>
            </a:r>
            <a:r>
              <a:rPr lang="zh-TW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速率</a:t>
            </a:r>
            <a:endParaRPr lang="en-US" altLang="zh-TW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方向資訊</a:t>
            </a:r>
            <a:endParaRPr lang="en-US" altLang="zh-TW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到達時點的資料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r>
              <a:rPr lang="zh-TW" altLang="en-US" sz="1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將</a:t>
            </a:r>
            <a:r>
              <a:rPr lang="zh-TW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速率轉換為車流狀態</a:t>
            </a:r>
            <a:endPara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609585">
              <a:lnSpc>
                <a:spcPct val="130000"/>
              </a:lnSpc>
            </a:pPr>
            <a:endParaRPr lang="en-US" altLang="zh-TW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27113"/>
            <a:ext cx="14839602" cy="830997"/>
            <a:chOff x="-1444779" y="34137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085499" y="34137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車流</a:t>
              </a:r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預測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8"/>
          <p:cNvSpPr txBox="1"/>
          <p:nvPr/>
        </p:nvSpPr>
        <p:spPr>
          <a:xfrm>
            <a:off x="279115" y="2644110"/>
            <a:ext cx="3132843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台三線桃竹苗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</a:p>
          <a:p>
            <a:pPr marL="285750" indent="-2857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lang="zh-TW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靜態</a:t>
            </a: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資訊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經緯度</a:t>
            </a:r>
            <a:endParaRPr lang="en-US" altLang="zh-TW" sz="1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刪除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損壞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</a:t>
            </a:r>
            <a:r>
              <a:rPr lang="zh-TW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偵測</a:t>
            </a: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器</a:t>
            </a:r>
            <a:endParaRPr lang="en-US" altLang="zh-TW" sz="1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60958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新增</a:t>
            </a:r>
            <a:r>
              <a:rPr lang="zh-TW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三灣鄉、</a:t>
            </a: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三義鄉代表</a:t>
            </a:r>
            <a:r>
              <a:rPr lang="zh-TW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偵測</a:t>
            </a:r>
            <a:r>
              <a:rPr lang="zh-TW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器</a:t>
            </a: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  <p:sp>
        <p:nvSpPr>
          <p:cNvPr id="50" name="燕尾形 5"/>
          <p:cNvSpPr/>
          <p:nvPr/>
        </p:nvSpPr>
        <p:spPr>
          <a:xfrm>
            <a:off x="3946494" y="2042896"/>
            <a:ext cx="3655074" cy="522515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訓練資料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燕尾形 5"/>
          <p:cNvSpPr/>
          <p:nvPr/>
        </p:nvSpPr>
        <p:spPr>
          <a:xfrm>
            <a:off x="3817398" y="1302021"/>
            <a:ext cx="8102463" cy="522515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469"/>
            <a:ext cx="11036968" cy="6583531"/>
          </a:xfrm>
          <a:prstGeom prst="rtTriangle">
            <a:avLst/>
          </a:prstGeom>
        </p:spPr>
      </p:pic>
      <p:sp>
        <p:nvSpPr>
          <p:cNvPr id="13" name="文本框 2"/>
          <p:cNvSpPr txBox="1"/>
          <p:nvPr/>
        </p:nvSpPr>
        <p:spPr>
          <a:xfrm>
            <a:off x="6208645" y="1603896"/>
            <a:ext cx="5293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Q</a:t>
            </a:r>
            <a:r>
              <a:rPr lang="zh-TW" altLang="en-US" sz="80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TW" sz="80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&amp;</a:t>
            </a:r>
            <a:r>
              <a:rPr lang="en-US" altLang="zh-CN" sz="80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A</a:t>
            </a:r>
            <a:r>
              <a:rPr lang="zh-TW" altLang="en-US" sz="80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時間</a:t>
            </a:r>
            <a:endParaRPr lang="en-US" altLang="zh-CN" sz="8000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6"/>
          <p:cNvCxnSpPr/>
          <p:nvPr/>
        </p:nvCxnSpPr>
        <p:spPr>
          <a:xfrm flipH="1" flipV="1">
            <a:off x="5969479" y="1603896"/>
            <a:ext cx="1185" cy="13569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-137636" y="240928"/>
            <a:ext cx="11312239" cy="6650611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94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/>
          <p:cNvGrpSpPr/>
          <p:nvPr/>
        </p:nvGrpSpPr>
        <p:grpSpPr>
          <a:xfrm>
            <a:off x="551688" y="1186253"/>
            <a:ext cx="2710121" cy="1715076"/>
            <a:chOff x="551688" y="1186253"/>
            <a:chExt cx="2710121" cy="1715076"/>
          </a:xfrm>
        </p:grpSpPr>
        <p:sp>
          <p:nvSpPr>
            <p:cNvPr id="4" name="燕尾形 3"/>
            <p:cNvSpPr/>
            <p:nvPr/>
          </p:nvSpPr>
          <p:spPr>
            <a:xfrm>
              <a:off x="551688" y="2378814"/>
              <a:ext cx="2710121" cy="522515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TW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鎖定</a:t>
              </a:r>
              <a:r>
                <a:rPr kumimoji="1" lang="zh-TW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偵測</a:t>
              </a:r>
              <a:r>
                <a:rPr kumimoji="1" lang="zh-TW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器</a:t>
              </a:r>
              <a:r>
                <a:rPr kumimoji="1" lang="en-US" altLang="zh-TW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kumimoji="1" lang="en-US" altLang="zh-TW" dirty="0" err="1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</a:t>
              </a:r>
              <a:r>
                <a:rPr kumimoji="1" lang="en-US" altLang="zh-TW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  <a:r>
                <a:rPr kumimoji="1" lang="en-US" altLang="zh-TW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11636" y="1186253"/>
              <a:ext cx="790413" cy="1286653"/>
              <a:chOff x="1396857" y="1209491"/>
              <a:chExt cx="592810" cy="964990"/>
            </a:xfrm>
          </p:grpSpPr>
          <p:grpSp>
            <p:nvGrpSpPr>
              <p:cNvPr id="38" name="组 12"/>
              <p:cNvGrpSpPr/>
              <p:nvPr/>
            </p:nvGrpSpPr>
            <p:grpSpPr>
              <a:xfrm>
                <a:off x="1396857" y="1209491"/>
                <a:ext cx="592810" cy="964990"/>
                <a:chOff x="1396857" y="1361891"/>
                <a:chExt cx="592810" cy="964990"/>
              </a:xfrm>
            </p:grpSpPr>
            <p:sp>
              <p:nvSpPr>
                <p:cNvPr id="40" name="椭圆 8"/>
                <p:cNvSpPr/>
                <p:nvPr/>
              </p:nvSpPr>
              <p:spPr>
                <a:xfrm flipV="1">
                  <a:off x="1622621" y="2185741"/>
                  <a:ext cx="141138" cy="14114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63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26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89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52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15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78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41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044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200" dirty="0"/>
                </a:p>
              </p:txBody>
            </p:sp>
            <p:grpSp>
              <p:nvGrpSpPr>
                <p:cNvPr id="41" name="组 9"/>
                <p:cNvGrpSpPr/>
                <p:nvPr/>
              </p:nvGrpSpPr>
              <p:grpSpPr>
                <a:xfrm>
                  <a:off x="1396857" y="1361891"/>
                  <a:ext cx="592810" cy="763243"/>
                  <a:chOff x="2305050" y="1762125"/>
                  <a:chExt cx="762000" cy="981075"/>
                </a:xfrm>
                <a:solidFill>
                  <a:schemeClr val="accent6"/>
                </a:solidFill>
              </p:grpSpPr>
              <p:sp>
                <p:nvSpPr>
                  <p:cNvPr id="42" name="Freeform 114"/>
                  <p:cNvSpPr>
                    <a:spLocks noEditPoints="1"/>
                  </p:cNvSpPr>
                  <p:nvPr/>
                </p:nvSpPr>
                <p:spPr bwMode="auto">
                  <a:xfrm>
                    <a:off x="2305050" y="1762125"/>
                    <a:ext cx="762000" cy="981075"/>
                  </a:xfrm>
                  <a:custGeom>
                    <a:avLst/>
                    <a:gdLst/>
                    <a:ahLst/>
                    <a:cxnLst>
                      <a:cxn ang="0">
                        <a:pos x="480" y="240"/>
                      </a:cxn>
                      <a:cxn ang="0">
                        <a:pos x="476" y="192"/>
                      </a:cxn>
                      <a:cxn ang="0">
                        <a:pos x="462" y="148"/>
                      </a:cxn>
                      <a:cxn ang="0">
                        <a:pos x="440" y="106"/>
                      </a:cxn>
                      <a:cxn ang="0">
                        <a:pos x="410" y="70"/>
                      </a:cxn>
                      <a:cxn ang="0">
                        <a:pos x="374" y="42"/>
                      </a:cxn>
                      <a:cxn ang="0">
                        <a:pos x="334" y="20"/>
                      </a:cxn>
                      <a:cxn ang="0">
                        <a:pos x="290" y="6"/>
                      </a:cxn>
                      <a:cxn ang="0">
                        <a:pos x="240" y="0"/>
                      </a:cxn>
                      <a:cxn ang="0">
                        <a:pos x="216" y="2"/>
                      </a:cxn>
                      <a:cxn ang="0">
                        <a:pos x="170" y="12"/>
                      </a:cxn>
                      <a:cxn ang="0">
                        <a:pos x="126" y="30"/>
                      </a:cxn>
                      <a:cxn ang="0">
                        <a:pos x="88" y="56"/>
                      </a:cxn>
                      <a:cxn ang="0">
                        <a:pos x="56" y="88"/>
                      </a:cxn>
                      <a:cxn ang="0">
                        <a:pos x="30" y="126"/>
                      </a:cxn>
                      <a:cxn ang="0">
                        <a:pos x="12" y="170"/>
                      </a:cxn>
                      <a:cxn ang="0">
                        <a:pos x="2" y="216"/>
                      </a:cxn>
                      <a:cxn ang="0">
                        <a:pos x="0" y="240"/>
                      </a:cxn>
                      <a:cxn ang="0">
                        <a:pos x="4" y="282"/>
                      </a:cxn>
                      <a:cxn ang="0">
                        <a:pos x="14" y="322"/>
                      </a:cxn>
                      <a:cxn ang="0">
                        <a:pos x="32" y="358"/>
                      </a:cxn>
                      <a:cxn ang="0">
                        <a:pos x="54" y="390"/>
                      </a:cxn>
                      <a:cxn ang="0">
                        <a:pos x="54" y="390"/>
                      </a:cxn>
                      <a:cxn ang="0">
                        <a:pos x="232" y="612"/>
                      </a:cxn>
                      <a:cxn ang="0">
                        <a:pos x="236" y="616"/>
                      </a:cxn>
                      <a:cxn ang="0">
                        <a:pos x="240" y="618"/>
                      </a:cxn>
                      <a:cxn ang="0">
                        <a:pos x="250" y="612"/>
                      </a:cxn>
                      <a:cxn ang="0">
                        <a:pos x="428" y="390"/>
                      </a:cxn>
                      <a:cxn ang="0">
                        <a:pos x="428" y="390"/>
                      </a:cxn>
                      <a:cxn ang="0">
                        <a:pos x="440" y="374"/>
                      </a:cxn>
                      <a:cxn ang="0">
                        <a:pos x="460" y="340"/>
                      </a:cxn>
                      <a:cxn ang="0">
                        <a:pos x="472" y="302"/>
                      </a:cxn>
                      <a:cxn ang="0">
                        <a:pos x="480" y="262"/>
                      </a:cxn>
                      <a:cxn ang="0">
                        <a:pos x="480" y="240"/>
                      </a:cxn>
                      <a:cxn ang="0">
                        <a:pos x="240" y="548"/>
                      </a:cxn>
                      <a:cxn ang="0">
                        <a:pos x="92" y="362"/>
                      </a:cxn>
                      <a:cxn ang="0">
                        <a:pos x="90" y="360"/>
                      </a:cxn>
                      <a:cxn ang="0">
                        <a:pos x="72" y="334"/>
                      </a:cxn>
                      <a:cxn ang="0">
                        <a:pos x="60" y="304"/>
                      </a:cxn>
                      <a:cxn ang="0">
                        <a:pos x="52" y="274"/>
                      </a:cxn>
                      <a:cxn ang="0">
                        <a:pos x="48" y="240"/>
                      </a:cxn>
                      <a:cxn ang="0">
                        <a:pos x="50" y="222"/>
                      </a:cxn>
                      <a:cxn ang="0">
                        <a:pos x="58" y="184"/>
                      </a:cxn>
                      <a:cxn ang="0">
                        <a:pos x="72" y="150"/>
                      </a:cxn>
                      <a:cxn ang="0">
                        <a:pos x="92" y="118"/>
                      </a:cxn>
                      <a:cxn ang="0">
                        <a:pos x="118" y="92"/>
                      </a:cxn>
                      <a:cxn ang="0">
                        <a:pos x="150" y="72"/>
                      </a:cxn>
                      <a:cxn ang="0">
                        <a:pos x="184" y="58"/>
                      </a:cxn>
                      <a:cxn ang="0">
                        <a:pos x="222" y="50"/>
                      </a:cxn>
                      <a:cxn ang="0">
                        <a:pos x="240" y="48"/>
                      </a:cxn>
                      <a:cxn ang="0">
                        <a:pos x="280" y="52"/>
                      </a:cxn>
                      <a:cxn ang="0">
                        <a:pos x="316" y="64"/>
                      </a:cxn>
                      <a:cxn ang="0">
                        <a:pos x="348" y="82"/>
                      </a:cxn>
                      <a:cxn ang="0">
                        <a:pos x="376" y="106"/>
                      </a:cxn>
                      <a:cxn ang="0">
                        <a:pos x="400" y="134"/>
                      </a:cxn>
                      <a:cxn ang="0">
                        <a:pos x="418" y="166"/>
                      </a:cxn>
                      <a:cxn ang="0">
                        <a:pos x="428" y="202"/>
                      </a:cxn>
                      <a:cxn ang="0">
                        <a:pos x="432" y="240"/>
                      </a:cxn>
                      <a:cxn ang="0">
                        <a:pos x="432" y="258"/>
                      </a:cxn>
                      <a:cxn ang="0">
                        <a:pos x="426" y="288"/>
                      </a:cxn>
                      <a:cxn ang="0">
                        <a:pos x="416" y="320"/>
                      </a:cxn>
                      <a:cxn ang="0">
                        <a:pos x="400" y="348"/>
                      </a:cxn>
                      <a:cxn ang="0">
                        <a:pos x="390" y="362"/>
                      </a:cxn>
                    </a:cxnLst>
                    <a:rect l="0" t="0" r="r" b="b"/>
                    <a:pathLst>
                      <a:path w="480" h="618">
                        <a:moveTo>
                          <a:pt x="480" y="240"/>
                        </a:moveTo>
                        <a:lnTo>
                          <a:pt x="480" y="240"/>
                        </a:lnTo>
                        <a:lnTo>
                          <a:pt x="480" y="216"/>
                        </a:lnTo>
                        <a:lnTo>
                          <a:pt x="476" y="192"/>
                        </a:lnTo>
                        <a:lnTo>
                          <a:pt x="470" y="170"/>
                        </a:lnTo>
                        <a:lnTo>
                          <a:pt x="462" y="148"/>
                        </a:lnTo>
                        <a:lnTo>
                          <a:pt x="452" y="126"/>
                        </a:lnTo>
                        <a:lnTo>
                          <a:pt x="440" y="106"/>
                        </a:lnTo>
                        <a:lnTo>
                          <a:pt x="426" y="88"/>
                        </a:lnTo>
                        <a:lnTo>
                          <a:pt x="410" y="70"/>
                        </a:lnTo>
                        <a:lnTo>
                          <a:pt x="394" y="56"/>
                        </a:lnTo>
                        <a:lnTo>
                          <a:pt x="374" y="42"/>
                        </a:lnTo>
                        <a:lnTo>
                          <a:pt x="356" y="30"/>
                        </a:lnTo>
                        <a:lnTo>
                          <a:pt x="334" y="20"/>
                        </a:lnTo>
                        <a:lnTo>
                          <a:pt x="312" y="12"/>
                        </a:lnTo>
                        <a:lnTo>
                          <a:pt x="290" y="6"/>
                        </a:lnTo>
                        <a:lnTo>
                          <a:pt x="266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16" y="2"/>
                        </a:lnTo>
                        <a:lnTo>
                          <a:pt x="192" y="6"/>
                        </a:lnTo>
                        <a:lnTo>
                          <a:pt x="170" y="12"/>
                        </a:lnTo>
                        <a:lnTo>
                          <a:pt x="148" y="20"/>
                        </a:lnTo>
                        <a:lnTo>
                          <a:pt x="126" y="30"/>
                        </a:lnTo>
                        <a:lnTo>
                          <a:pt x="106" y="42"/>
                        </a:lnTo>
                        <a:lnTo>
                          <a:pt x="88" y="56"/>
                        </a:lnTo>
                        <a:lnTo>
                          <a:pt x="72" y="70"/>
                        </a:lnTo>
                        <a:lnTo>
                          <a:pt x="56" y="88"/>
                        </a:lnTo>
                        <a:lnTo>
                          <a:pt x="42" y="106"/>
                        </a:lnTo>
                        <a:lnTo>
                          <a:pt x="30" y="126"/>
                        </a:lnTo>
                        <a:lnTo>
                          <a:pt x="20" y="148"/>
                        </a:lnTo>
                        <a:lnTo>
                          <a:pt x="12" y="170"/>
                        </a:lnTo>
                        <a:lnTo>
                          <a:pt x="6" y="192"/>
                        </a:lnTo>
                        <a:lnTo>
                          <a:pt x="2" y="21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2" y="262"/>
                        </a:lnTo>
                        <a:lnTo>
                          <a:pt x="4" y="282"/>
                        </a:lnTo>
                        <a:lnTo>
                          <a:pt x="8" y="302"/>
                        </a:lnTo>
                        <a:lnTo>
                          <a:pt x="14" y="322"/>
                        </a:lnTo>
                        <a:lnTo>
                          <a:pt x="22" y="340"/>
                        </a:lnTo>
                        <a:lnTo>
                          <a:pt x="32" y="358"/>
                        </a:lnTo>
                        <a:lnTo>
                          <a:pt x="42" y="374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232" y="612"/>
                        </a:lnTo>
                        <a:lnTo>
                          <a:pt x="232" y="612"/>
                        </a:lnTo>
                        <a:lnTo>
                          <a:pt x="236" y="616"/>
                        </a:lnTo>
                        <a:lnTo>
                          <a:pt x="240" y="618"/>
                        </a:lnTo>
                        <a:lnTo>
                          <a:pt x="240" y="618"/>
                        </a:lnTo>
                        <a:lnTo>
                          <a:pt x="246" y="616"/>
                        </a:lnTo>
                        <a:lnTo>
                          <a:pt x="250" y="612"/>
                        </a:lnTo>
                        <a:lnTo>
                          <a:pt x="250" y="612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40" y="374"/>
                        </a:lnTo>
                        <a:lnTo>
                          <a:pt x="450" y="358"/>
                        </a:lnTo>
                        <a:lnTo>
                          <a:pt x="460" y="340"/>
                        </a:lnTo>
                        <a:lnTo>
                          <a:pt x="466" y="322"/>
                        </a:lnTo>
                        <a:lnTo>
                          <a:pt x="472" y="302"/>
                        </a:lnTo>
                        <a:lnTo>
                          <a:pt x="478" y="282"/>
                        </a:lnTo>
                        <a:lnTo>
                          <a:pt x="480" y="262"/>
                        </a:lnTo>
                        <a:lnTo>
                          <a:pt x="480" y="240"/>
                        </a:lnTo>
                        <a:lnTo>
                          <a:pt x="480" y="240"/>
                        </a:lnTo>
                        <a:close/>
                        <a:moveTo>
                          <a:pt x="390" y="362"/>
                        </a:moveTo>
                        <a:lnTo>
                          <a:pt x="240" y="548"/>
                        </a:lnTo>
                        <a:lnTo>
                          <a:pt x="94" y="364"/>
                        </a:lnTo>
                        <a:lnTo>
                          <a:pt x="92" y="362"/>
                        </a:lnTo>
                        <a:lnTo>
                          <a:pt x="90" y="360"/>
                        </a:lnTo>
                        <a:lnTo>
                          <a:pt x="90" y="360"/>
                        </a:lnTo>
                        <a:lnTo>
                          <a:pt x="82" y="348"/>
                        </a:lnTo>
                        <a:lnTo>
                          <a:pt x="72" y="334"/>
                        </a:lnTo>
                        <a:lnTo>
                          <a:pt x="66" y="320"/>
                        </a:lnTo>
                        <a:lnTo>
                          <a:pt x="60" y="304"/>
                        </a:lnTo>
                        <a:lnTo>
                          <a:pt x="54" y="288"/>
                        </a:lnTo>
                        <a:lnTo>
                          <a:pt x="52" y="274"/>
                        </a:lnTo>
                        <a:lnTo>
                          <a:pt x="50" y="258"/>
                        </a:lnTo>
                        <a:lnTo>
                          <a:pt x="48" y="240"/>
                        </a:lnTo>
                        <a:lnTo>
                          <a:pt x="48" y="240"/>
                        </a:lnTo>
                        <a:lnTo>
                          <a:pt x="50" y="222"/>
                        </a:lnTo>
                        <a:lnTo>
                          <a:pt x="52" y="202"/>
                        </a:lnTo>
                        <a:lnTo>
                          <a:pt x="58" y="184"/>
                        </a:lnTo>
                        <a:lnTo>
                          <a:pt x="64" y="166"/>
                        </a:lnTo>
                        <a:lnTo>
                          <a:pt x="72" y="150"/>
                        </a:lnTo>
                        <a:lnTo>
                          <a:pt x="82" y="134"/>
                        </a:lnTo>
                        <a:lnTo>
                          <a:pt x="92" y="118"/>
                        </a:lnTo>
                        <a:lnTo>
                          <a:pt x="106" y="106"/>
                        </a:lnTo>
                        <a:lnTo>
                          <a:pt x="118" y="92"/>
                        </a:lnTo>
                        <a:lnTo>
                          <a:pt x="134" y="82"/>
                        </a:lnTo>
                        <a:lnTo>
                          <a:pt x="150" y="72"/>
                        </a:lnTo>
                        <a:lnTo>
                          <a:pt x="166" y="64"/>
                        </a:lnTo>
                        <a:lnTo>
                          <a:pt x="184" y="58"/>
                        </a:lnTo>
                        <a:lnTo>
                          <a:pt x="202" y="52"/>
                        </a:lnTo>
                        <a:lnTo>
                          <a:pt x="222" y="50"/>
                        </a:lnTo>
                        <a:lnTo>
                          <a:pt x="240" y="48"/>
                        </a:lnTo>
                        <a:lnTo>
                          <a:pt x="240" y="48"/>
                        </a:lnTo>
                        <a:lnTo>
                          <a:pt x="260" y="50"/>
                        </a:lnTo>
                        <a:lnTo>
                          <a:pt x="280" y="52"/>
                        </a:lnTo>
                        <a:lnTo>
                          <a:pt x="298" y="58"/>
                        </a:lnTo>
                        <a:lnTo>
                          <a:pt x="316" y="64"/>
                        </a:lnTo>
                        <a:lnTo>
                          <a:pt x="332" y="72"/>
                        </a:lnTo>
                        <a:lnTo>
                          <a:pt x="348" y="82"/>
                        </a:lnTo>
                        <a:lnTo>
                          <a:pt x="362" y="92"/>
                        </a:lnTo>
                        <a:lnTo>
                          <a:pt x="376" y="106"/>
                        </a:lnTo>
                        <a:lnTo>
                          <a:pt x="388" y="118"/>
                        </a:lnTo>
                        <a:lnTo>
                          <a:pt x="400" y="134"/>
                        </a:lnTo>
                        <a:lnTo>
                          <a:pt x="410" y="150"/>
                        </a:lnTo>
                        <a:lnTo>
                          <a:pt x="418" y="166"/>
                        </a:lnTo>
                        <a:lnTo>
                          <a:pt x="424" y="184"/>
                        </a:lnTo>
                        <a:lnTo>
                          <a:pt x="428" y="202"/>
                        </a:lnTo>
                        <a:lnTo>
                          <a:pt x="432" y="222"/>
                        </a:lnTo>
                        <a:lnTo>
                          <a:pt x="432" y="240"/>
                        </a:lnTo>
                        <a:lnTo>
                          <a:pt x="432" y="240"/>
                        </a:lnTo>
                        <a:lnTo>
                          <a:pt x="432" y="258"/>
                        </a:lnTo>
                        <a:lnTo>
                          <a:pt x="430" y="274"/>
                        </a:lnTo>
                        <a:lnTo>
                          <a:pt x="426" y="288"/>
                        </a:lnTo>
                        <a:lnTo>
                          <a:pt x="422" y="304"/>
                        </a:lnTo>
                        <a:lnTo>
                          <a:pt x="416" y="320"/>
                        </a:lnTo>
                        <a:lnTo>
                          <a:pt x="408" y="334"/>
                        </a:lnTo>
                        <a:lnTo>
                          <a:pt x="400" y="348"/>
                        </a:lnTo>
                        <a:lnTo>
                          <a:pt x="390" y="360"/>
                        </a:lnTo>
                        <a:lnTo>
                          <a:pt x="390" y="36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 dirty="0"/>
                  </a:p>
                </p:txBody>
              </p:sp>
              <p:sp>
                <p:nvSpPr>
                  <p:cNvPr id="43" name="Freeform 115"/>
                  <p:cNvSpPr>
                    <a:spLocks/>
                  </p:cNvSpPr>
                  <p:nvPr/>
                </p:nvSpPr>
                <p:spPr bwMode="auto">
                  <a:xfrm>
                    <a:off x="2421092" y="1878167"/>
                    <a:ext cx="529915" cy="529915"/>
                  </a:xfrm>
                  <a:custGeom>
                    <a:avLst/>
                    <a:gdLst/>
                    <a:ahLst/>
                    <a:cxnLst>
                      <a:cxn ang="0">
                        <a:pos x="84" y="0"/>
                      </a:cxn>
                      <a:cxn ang="0">
                        <a:pos x="84" y="0"/>
                      </a:cxn>
                      <a:cxn ang="0">
                        <a:pos x="102" y="2"/>
                      </a:cxn>
                      <a:cxn ang="0">
                        <a:pos x="118" y="8"/>
                      </a:cxn>
                      <a:cxn ang="0">
                        <a:pos x="132" y="16"/>
                      </a:cxn>
                      <a:cxn ang="0">
                        <a:pos x="144" y="26"/>
                      </a:cxn>
                      <a:cxn ang="0">
                        <a:pos x="154" y="38"/>
                      </a:cxn>
                      <a:cxn ang="0">
                        <a:pos x="162" y="52"/>
                      </a:cxn>
                      <a:cxn ang="0">
                        <a:pos x="168" y="68"/>
                      </a:cxn>
                      <a:cxn ang="0">
                        <a:pos x="168" y="84"/>
                      </a:cxn>
                      <a:cxn ang="0">
                        <a:pos x="168" y="84"/>
                      </a:cxn>
                      <a:cxn ang="0">
                        <a:pos x="168" y="102"/>
                      </a:cxn>
                      <a:cxn ang="0">
                        <a:pos x="162" y="118"/>
                      </a:cxn>
                      <a:cxn ang="0">
                        <a:pos x="154" y="132"/>
                      </a:cxn>
                      <a:cxn ang="0">
                        <a:pos x="144" y="144"/>
                      </a:cxn>
                      <a:cxn ang="0">
                        <a:pos x="132" y="154"/>
                      </a:cxn>
                      <a:cxn ang="0">
                        <a:pos x="118" y="162"/>
                      </a:cxn>
                      <a:cxn ang="0">
                        <a:pos x="102" y="166"/>
                      </a:cxn>
                      <a:cxn ang="0">
                        <a:pos x="84" y="168"/>
                      </a:cxn>
                      <a:cxn ang="0">
                        <a:pos x="84" y="168"/>
                      </a:cxn>
                      <a:cxn ang="0">
                        <a:pos x="68" y="166"/>
                      </a:cxn>
                      <a:cxn ang="0">
                        <a:pos x="52" y="162"/>
                      </a:cxn>
                      <a:cxn ang="0">
                        <a:pos x="38" y="154"/>
                      </a:cxn>
                      <a:cxn ang="0">
                        <a:pos x="26" y="144"/>
                      </a:cxn>
                      <a:cxn ang="0">
                        <a:pos x="16" y="132"/>
                      </a:cxn>
                      <a:cxn ang="0">
                        <a:pos x="8" y="118"/>
                      </a:cxn>
                      <a:cxn ang="0">
                        <a:pos x="2" y="102"/>
                      </a:cxn>
                      <a:cxn ang="0">
                        <a:pos x="0" y="84"/>
                      </a:cxn>
                      <a:cxn ang="0">
                        <a:pos x="0" y="84"/>
                      </a:cxn>
                      <a:cxn ang="0">
                        <a:pos x="2" y="68"/>
                      </a:cxn>
                      <a:cxn ang="0">
                        <a:pos x="8" y="52"/>
                      </a:cxn>
                      <a:cxn ang="0">
                        <a:pos x="16" y="38"/>
                      </a:cxn>
                      <a:cxn ang="0">
                        <a:pos x="26" y="26"/>
                      </a:cxn>
                      <a:cxn ang="0">
                        <a:pos x="38" y="16"/>
                      </a:cxn>
                      <a:cxn ang="0">
                        <a:pos x="52" y="8"/>
                      </a:cxn>
                      <a:cxn ang="0">
                        <a:pos x="68" y="2"/>
                      </a:cxn>
                      <a:cxn ang="0">
                        <a:pos x="84" y="0"/>
                      </a:cxn>
                      <a:cxn ang="0">
                        <a:pos x="84" y="0"/>
                      </a:cxn>
                    </a:cxnLst>
                    <a:rect l="0" t="0" r="r" b="b"/>
                    <a:pathLst>
                      <a:path w="168" h="168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102" y="2"/>
                        </a:lnTo>
                        <a:lnTo>
                          <a:pt x="118" y="8"/>
                        </a:lnTo>
                        <a:lnTo>
                          <a:pt x="132" y="16"/>
                        </a:lnTo>
                        <a:lnTo>
                          <a:pt x="144" y="26"/>
                        </a:lnTo>
                        <a:lnTo>
                          <a:pt x="154" y="38"/>
                        </a:lnTo>
                        <a:lnTo>
                          <a:pt x="162" y="52"/>
                        </a:lnTo>
                        <a:lnTo>
                          <a:pt x="168" y="68"/>
                        </a:lnTo>
                        <a:lnTo>
                          <a:pt x="168" y="84"/>
                        </a:lnTo>
                        <a:lnTo>
                          <a:pt x="168" y="84"/>
                        </a:lnTo>
                        <a:lnTo>
                          <a:pt x="168" y="102"/>
                        </a:lnTo>
                        <a:lnTo>
                          <a:pt x="162" y="118"/>
                        </a:lnTo>
                        <a:lnTo>
                          <a:pt x="154" y="132"/>
                        </a:lnTo>
                        <a:lnTo>
                          <a:pt x="144" y="144"/>
                        </a:lnTo>
                        <a:lnTo>
                          <a:pt x="132" y="154"/>
                        </a:lnTo>
                        <a:lnTo>
                          <a:pt x="118" y="162"/>
                        </a:lnTo>
                        <a:lnTo>
                          <a:pt x="102" y="166"/>
                        </a:lnTo>
                        <a:lnTo>
                          <a:pt x="84" y="168"/>
                        </a:lnTo>
                        <a:lnTo>
                          <a:pt x="84" y="168"/>
                        </a:lnTo>
                        <a:lnTo>
                          <a:pt x="68" y="166"/>
                        </a:lnTo>
                        <a:lnTo>
                          <a:pt x="52" y="162"/>
                        </a:lnTo>
                        <a:lnTo>
                          <a:pt x="38" y="154"/>
                        </a:lnTo>
                        <a:lnTo>
                          <a:pt x="26" y="144"/>
                        </a:lnTo>
                        <a:lnTo>
                          <a:pt x="16" y="132"/>
                        </a:lnTo>
                        <a:lnTo>
                          <a:pt x="8" y="118"/>
                        </a:lnTo>
                        <a:lnTo>
                          <a:pt x="2" y="102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" y="68"/>
                        </a:lnTo>
                        <a:lnTo>
                          <a:pt x="8" y="52"/>
                        </a:lnTo>
                        <a:lnTo>
                          <a:pt x="16" y="38"/>
                        </a:lnTo>
                        <a:lnTo>
                          <a:pt x="26" y="26"/>
                        </a:lnTo>
                        <a:lnTo>
                          <a:pt x="38" y="16"/>
                        </a:lnTo>
                        <a:lnTo>
                          <a:pt x="52" y="8"/>
                        </a:lnTo>
                        <a:lnTo>
                          <a:pt x="68" y="2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/>
                  </a:p>
                </p:txBody>
              </p:sp>
            </p:grpSp>
          </p:grpSp>
          <p:sp>
            <p:nvSpPr>
              <p:cNvPr id="39" name="文本框 33"/>
              <p:cNvSpPr txBox="1"/>
              <p:nvPr/>
            </p:nvSpPr>
            <p:spPr>
              <a:xfrm>
                <a:off x="1514126" y="1310634"/>
                <a:ext cx="385264" cy="3770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3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26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9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52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815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78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41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7044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667" b="1" dirty="0">
                    <a:solidFill>
                      <a:schemeClr val="bg1"/>
                    </a:solidFill>
                  </a:rPr>
                  <a:t>1</a:t>
                </a:r>
                <a:endParaRPr kumimoji="1" lang="zh-CN" altLang="en-US" sz="2667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群組 50"/>
          <p:cNvGrpSpPr/>
          <p:nvPr/>
        </p:nvGrpSpPr>
        <p:grpSpPr>
          <a:xfrm>
            <a:off x="3304268" y="1177627"/>
            <a:ext cx="2710121" cy="1715076"/>
            <a:chOff x="3399156" y="1177627"/>
            <a:chExt cx="2710121" cy="1715076"/>
          </a:xfrm>
        </p:grpSpPr>
        <p:sp>
          <p:nvSpPr>
            <p:cNvPr id="5" name="燕尾形 4"/>
            <p:cNvSpPr/>
            <p:nvPr/>
          </p:nvSpPr>
          <p:spPr>
            <a:xfrm>
              <a:off x="3399156" y="2370188"/>
              <a:ext cx="2710121" cy="522515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TW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車流狀</a:t>
              </a:r>
              <a:r>
                <a:rPr kumimoji="1" lang="zh-TW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態</a:t>
              </a:r>
              <a:r>
                <a:rPr kumimoji="1" lang="zh-TW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定義</a:t>
              </a:r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9" name="组合 18"/>
            <p:cNvGrpSpPr/>
            <p:nvPr/>
          </p:nvGrpSpPr>
          <p:grpSpPr>
            <a:xfrm>
              <a:off x="4359105" y="1177627"/>
              <a:ext cx="790413" cy="1286653"/>
              <a:chOff x="3331898" y="1209491"/>
              <a:chExt cx="592810" cy="964990"/>
            </a:xfrm>
          </p:grpSpPr>
          <p:grpSp>
            <p:nvGrpSpPr>
              <p:cNvPr id="32" name="组 13"/>
              <p:cNvGrpSpPr/>
              <p:nvPr/>
            </p:nvGrpSpPr>
            <p:grpSpPr>
              <a:xfrm>
                <a:off x="3331898" y="1209491"/>
                <a:ext cx="592810" cy="964990"/>
                <a:chOff x="1396857" y="1361891"/>
                <a:chExt cx="592810" cy="964990"/>
              </a:xfrm>
            </p:grpSpPr>
            <p:sp>
              <p:nvSpPr>
                <p:cNvPr id="34" name="椭圆 14"/>
                <p:cNvSpPr/>
                <p:nvPr/>
              </p:nvSpPr>
              <p:spPr>
                <a:xfrm flipV="1">
                  <a:off x="1622621" y="2185741"/>
                  <a:ext cx="141138" cy="1411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63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26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89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52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15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78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41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044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200" dirty="0"/>
                </a:p>
              </p:txBody>
            </p:sp>
            <p:grpSp>
              <p:nvGrpSpPr>
                <p:cNvPr id="35" name="组 15"/>
                <p:cNvGrpSpPr/>
                <p:nvPr/>
              </p:nvGrpSpPr>
              <p:grpSpPr>
                <a:xfrm>
                  <a:off x="1396857" y="1361891"/>
                  <a:ext cx="592810" cy="763243"/>
                  <a:chOff x="2305050" y="1762125"/>
                  <a:chExt cx="762000" cy="981075"/>
                </a:xfrm>
                <a:solidFill>
                  <a:schemeClr val="accent6"/>
                </a:solidFill>
              </p:grpSpPr>
              <p:sp>
                <p:nvSpPr>
                  <p:cNvPr id="36" name="Freeform 114"/>
                  <p:cNvSpPr>
                    <a:spLocks noEditPoints="1"/>
                  </p:cNvSpPr>
                  <p:nvPr/>
                </p:nvSpPr>
                <p:spPr bwMode="auto">
                  <a:xfrm>
                    <a:off x="2305050" y="1762125"/>
                    <a:ext cx="762000" cy="981075"/>
                  </a:xfrm>
                  <a:custGeom>
                    <a:avLst/>
                    <a:gdLst/>
                    <a:ahLst/>
                    <a:cxnLst>
                      <a:cxn ang="0">
                        <a:pos x="480" y="240"/>
                      </a:cxn>
                      <a:cxn ang="0">
                        <a:pos x="476" y="192"/>
                      </a:cxn>
                      <a:cxn ang="0">
                        <a:pos x="462" y="148"/>
                      </a:cxn>
                      <a:cxn ang="0">
                        <a:pos x="440" y="106"/>
                      </a:cxn>
                      <a:cxn ang="0">
                        <a:pos x="410" y="70"/>
                      </a:cxn>
                      <a:cxn ang="0">
                        <a:pos x="374" y="42"/>
                      </a:cxn>
                      <a:cxn ang="0">
                        <a:pos x="334" y="20"/>
                      </a:cxn>
                      <a:cxn ang="0">
                        <a:pos x="290" y="6"/>
                      </a:cxn>
                      <a:cxn ang="0">
                        <a:pos x="240" y="0"/>
                      </a:cxn>
                      <a:cxn ang="0">
                        <a:pos x="216" y="2"/>
                      </a:cxn>
                      <a:cxn ang="0">
                        <a:pos x="170" y="12"/>
                      </a:cxn>
                      <a:cxn ang="0">
                        <a:pos x="126" y="30"/>
                      </a:cxn>
                      <a:cxn ang="0">
                        <a:pos x="88" y="56"/>
                      </a:cxn>
                      <a:cxn ang="0">
                        <a:pos x="56" y="88"/>
                      </a:cxn>
                      <a:cxn ang="0">
                        <a:pos x="30" y="126"/>
                      </a:cxn>
                      <a:cxn ang="0">
                        <a:pos x="12" y="170"/>
                      </a:cxn>
                      <a:cxn ang="0">
                        <a:pos x="2" y="216"/>
                      </a:cxn>
                      <a:cxn ang="0">
                        <a:pos x="0" y="240"/>
                      </a:cxn>
                      <a:cxn ang="0">
                        <a:pos x="4" y="282"/>
                      </a:cxn>
                      <a:cxn ang="0">
                        <a:pos x="14" y="322"/>
                      </a:cxn>
                      <a:cxn ang="0">
                        <a:pos x="32" y="358"/>
                      </a:cxn>
                      <a:cxn ang="0">
                        <a:pos x="54" y="390"/>
                      </a:cxn>
                      <a:cxn ang="0">
                        <a:pos x="54" y="390"/>
                      </a:cxn>
                      <a:cxn ang="0">
                        <a:pos x="232" y="612"/>
                      </a:cxn>
                      <a:cxn ang="0">
                        <a:pos x="236" y="616"/>
                      </a:cxn>
                      <a:cxn ang="0">
                        <a:pos x="240" y="618"/>
                      </a:cxn>
                      <a:cxn ang="0">
                        <a:pos x="250" y="612"/>
                      </a:cxn>
                      <a:cxn ang="0">
                        <a:pos x="428" y="390"/>
                      </a:cxn>
                      <a:cxn ang="0">
                        <a:pos x="428" y="390"/>
                      </a:cxn>
                      <a:cxn ang="0">
                        <a:pos x="440" y="374"/>
                      </a:cxn>
                      <a:cxn ang="0">
                        <a:pos x="460" y="340"/>
                      </a:cxn>
                      <a:cxn ang="0">
                        <a:pos x="472" y="302"/>
                      </a:cxn>
                      <a:cxn ang="0">
                        <a:pos x="480" y="262"/>
                      </a:cxn>
                      <a:cxn ang="0">
                        <a:pos x="480" y="240"/>
                      </a:cxn>
                      <a:cxn ang="0">
                        <a:pos x="240" y="548"/>
                      </a:cxn>
                      <a:cxn ang="0">
                        <a:pos x="92" y="362"/>
                      </a:cxn>
                      <a:cxn ang="0">
                        <a:pos x="90" y="360"/>
                      </a:cxn>
                      <a:cxn ang="0">
                        <a:pos x="72" y="334"/>
                      </a:cxn>
                      <a:cxn ang="0">
                        <a:pos x="60" y="304"/>
                      </a:cxn>
                      <a:cxn ang="0">
                        <a:pos x="52" y="274"/>
                      </a:cxn>
                      <a:cxn ang="0">
                        <a:pos x="48" y="240"/>
                      </a:cxn>
                      <a:cxn ang="0">
                        <a:pos x="50" y="222"/>
                      </a:cxn>
                      <a:cxn ang="0">
                        <a:pos x="58" y="184"/>
                      </a:cxn>
                      <a:cxn ang="0">
                        <a:pos x="72" y="150"/>
                      </a:cxn>
                      <a:cxn ang="0">
                        <a:pos x="92" y="118"/>
                      </a:cxn>
                      <a:cxn ang="0">
                        <a:pos x="118" y="92"/>
                      </a:cxn>
                      <a:cxn ang="0">
                        <a:pos x="150" y="72"/>
                      </a:cxn>
                      <a:cxn ang="0">
                        <a:pos x="184" y="58"/>
                      </a:cxn>
                      <a:cxn ang="0">
                        <a:pos x="222" y="50"/>
                      </a:cxn>
                      <a:cxn ang="0">
                        <a:pos x="240" y="48"/>
                      </a:cxn>
                      <a:cxn ang="0">
                        <a:pos x="280" y="52"/>
                      </a:cxn>
                      <a:cxn ang="0">
                        <a:pos x="316" y="64"/>
                      </a:cxn>
                      <a:cxn ang="0">
                        <a:pos x="348" y="82"/>
                      </a:cxn>
                      <a:cxn ang="0">
                        <a:pos x="376" y="106"/>
                      </a:cxn>
                      <a:cxn ang="0">
                        <a:pos x="400" y="134"/>
                      </a:cxn>
                      <a:cxn ang="0">
                        <a:pos x="418" y="166"/>
                      </a:cxn>
                      <a:cxn ang="0">
                        <a:pos x="428" y="202"/>
                      </a:cxn>
                      <a:cxn ang="0">
                        <a:pos x="432" y="240"/>
                      </a:cxn>
                      <a:cxn ang="0">
                        <a:pos x="432" y="258"/>
                      </a:cxn>
                      <a:cxn ang="0">
                        <a:pos x="426" y="288"/>
                      </a:cxn>
                      <a:cxn ang="0">
                        <a:pos x="416" y="320"/>
                      </a:cxn>
                      <a:cxn ang="0">
                        <a:pos x="400" y="348"/>
                      </a:cxn>
                      <a:cxn ang="0">
                        <a:pos x="390" y="362"/>
                      </a:cxn>
                    </a:cxnLst>
                    <a:rect l="0" t="0" r="r" b="b"/>
                    <a:pathLst>
                      <a:path w="480" h="618">
                        <a:moveTo>
                          <a:pt x="480" y="240"/>
                        </a:moveTo>
                        <a:lnTo>
                          <a:pt x="480" y="240"/>
                        </a:lnTo>
                        <a:lnTo>
                          <a:pt x="480" y="216"/>
                        </a:lnTo>
                        <a:lnTo>
                          <a:pt x="476" y="192"/>
                        </a:lnTo>
                        <a:lnTo>
                          <a:pt x="470" y="170"/>
                        </a:lnTo>
                        <a:lnTo>
                          <a:pt x="462" y="148"/>
                        </a:lnTo>
                        <a:lnTo>
                          <a:pt x="452" y="126"/>
                        </a:lnTo>
                        <a:lnTo>
                          <a:pt x="440" y="106"/>
                        </a:lnTo>
                        <a:lnTo>
                          <a:pt x="426" y="88"/>
                        </a:lnTo>
                        <a:lnTo>
                          <a:pt x="410" y="70"/>
                        </a:lnTo>
                        <a:lnTo>
                          <a:pt x="394" y="56"/>
                        </a:lnTo>
                        <a:lnTo>
                          <a:pt x="374" y="42"/>
                        </a:lnTo>
                        <a:lnTo>
                          <a:pt x="356" y="30"/>
                        </a:lnTo>
                        <a:lnTo>
                          <a:pt x="334" y="20"/>
                        </a:lnTo>
                        <a:lnTo>
                          <a:pt x="312" y="12"/>
                        </a:lnTo>
                        <a:lnTo>
                          <a:pt x="290" y="6"/>
                        </a:lnTo>
                        <a:lnTo>
                          <a:pt x="266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16" y="2"/>
                        </a:lnTo>
                        <a:lnTo>
                          <a:pt x="192" y="6"/>
                        </a:lnTo>
                        <a:lnTo>
                          <a:pt x="170" y="12"/>
                        </a:lnTo>
                        <a:lnTo>
                          <a:pt x="148" y="20"/>
                        </a:lnTo>
                        <a:lnTo>
                          <a:pt x="126" y="30"/>
                        </a:lnTo>
                        <a:lnTo>
                          <a:pt x="106" y="42"/>
                        </a:lnTo>
                        <a:lnTo>
                          <a:pt x="88" y="56"/>
                        </a:lnTo>
                        <a:lnTo>
                          <a:pt x="72" y="70"/>
                        </a:lnTo>
                        <a:lnTo>
                          <a:pt x="56" y="88"/>
                        </a:lnTo>
                        <a:lnTo>
                          <a:pt x="42" y="106"/>
                        </a:lnTo>
                        <a:lnTo>
                          <a:pt x="30" y="126"/>
                        </a:lnTo>
                        <a:lnTo>
                          <a:pt x="20" y="148"/>
                        </a:lnTo>
                        <a:lnTo>
                          <a:pt x="12" y="170"/>
                        </a:lnTo>
                        <a:lnTo>
                          <a:pt x="6" y="192"/>
                        </a:lnTo>
                        <a:lnTo>
                          <a:pt x="2" y="21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2" y="262"/>
                        </a:lnTo>
                        <a:lnTo>
                          <a:pt x="4" y="282"/>
                        </a:lnTo>
                        <a:lnTo>
                          <a:pt x="8" y="302"/>
                        </a:lnTo>
                        <a:lnTo>
                          <a:pt x="14" y="322"/>
                        </a:lnTo>
                        <a:lnTo>
                          <a:pt x="22" y="340"/>
                        </a:lnTo>
                        <a:lnTo>
                          <a:pt x="32" y="358"/>
                        </a:lnTo>
                        <a:lnTo>
                          <a:pt x="42" y="374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232" y="612"/>
                        </a:lnTo>
                        <a:lnTo>
                          <a:pt x="232" y="612"/>
                        </a:lnTo>
                        <a:lnTo>
                          <a:pt x="236" y="616"/>
                        </a:lnTo>
                        <a:lnTo>
                          <a:pt x="240" y="618"/>
                        </a:lnTo>
                        <a:lnTo>
                          <a:pt x="240" y="618"/>
                        </a:lnTo>
                        <a:lnTo>
                          <a:pt x="246" y="616"/>
                        </a:lnTo>
                        <a:lnTo>
                          <a:pt x="250" y="612"/>
                        </a:lnTo>
                        <a:lnTo>
                          <a:pt x="250" y="612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40" y="374"/>
                        </a:lnTo>
                        <a:lnTo>
                          <a:pt x="450" y="358"/>
                        </a:lnTo>
                        <a:lnTo>
                          <a:pt x="460" y="340"/>
                        </a:lnTo>
                        <a:lnTo>
                          <a:pt x="466" y="322"/>
                        </a:lnTo>
                        <a:lnTo>
                          <a:pt x="472" y="302"/>
                        </a:lnTo>
                        <a:lnTo>
                          <a:pt x="478" y="282"/>
                        </a:lnTo>
                        <a:lnTo>
                          <a:pt x="480" y="262"/>
                        </a:lnTo>
                        <a:lnTo>
                          <a:pt x="480" y="240"/>
                        </a:lnTo>
                        <a:lnTo>
                          <a:pt x="480" y="240"/>
                        </a:lnTo>
                        <a:close/>
                        <a:moveTo>
                          <a:pt x="390" y="362"/>
                        </a:moveTo>
                        <a:lnTo>
                          <a:pt x="240" y="548"/>
                        </a:lnTo>
                        <a:lnTo>
                          <a:pt x="94" y="364"/>
                        </a:lnTo>
                        <a:lnTo>
                          <a:pt x="92" y="362"/>
                        </a:lnTo>
                        <a:lnTo>
                          <a:pt x="90" y="360"/>
                        </a:lnTo>
                        <a:lnTo>
                          <a:pt x="90" y="360"/>
                        </a:lnTo>
                        <a:lnTo>
                          <a:pt x="82" y="348"/>
                        </a:lnTo>
                        <a:lnTo>
                          <a:pt x="72" y="334"/>
                        </a:lnTo>
                        <a:lnTo>
                          <a:pt x="66" y="320"/>
                        </a:lnTo>
                        <a:lnTo>
                          <a:pt x="60" y="304"/>
                        </a:lnTo>
                        <a:lnTo>
                          <a:pt x="54" y="288"/>
                        </a:lnTo>
                        <a:lnTo>
                          <a:pt x="52" y="274"/>
                        </a:lnTo>
                        <a:lnTo>
                          <a:pt x="50" y="258"/>
                        </a:lnTo>
                        <a:lnTo>
                          <a:pt x="48" y="240"/>
                        </a:lnTo>
                        <a:lnTo>
                          <a:pt x="48" y="240"/>
                        </a:lnTo>
                        <a:lnTo>
                          <a:pt x="50" y="222"/>
                        </a:lnTo>
                        <a:lnTo>
                          <a:pt x="52" y="202"/>
                        </a:lnTo>
                        <a:lnTo>
                          <a:pt x="58" y="184"/>
                        </a:lnTo>
                        <a:lnTo>
                          <a:pt x="64" y="166"/>
                        </a:lnTo>
                        <a:lnTo>
                          <a:pt x="72" y="150"/>
                        </a:lnTo>
                        <a:lnTo>
                          <a:pt x="82" y="134"/>
                        </a:lnTo>
                        <a:lnTo>
                          <a:pt x="92" y="118"/>
                        </a:lnTo>
                        <a:lnTo>
                          <a:pt x="106" y="106"/>
                        </a:lnTo>
                        <a:lnTo>
                          <a:pt x="118" y="92"/>
                        </a:lnTo>
                        <a:lnTo>
                          <a:pt x="134" y="82"/>
                        </a:lnTo>
                        <a:lnTo>
                          <a:pt x="150" y="72"/>
                        </a:lnTo>
                        <a:lnTo>
                          <a:pt x="166" y="64"/>
                        </a:lnTo>
                        <a:lnTo>
                          <a:pt x="184" y="58"/>
                        </a:lnTo>
                        <a:lnTo>
                          <a:pt x="202" y="52"/>
                        </a:lnTo>
                        <a:lnTo>
                          <a:pt x="222" y="50"/>
                        </a:lnTo>
                        <a:lnTo>
                          <a:pt x="240" y="48"/>
                        </a:lnTo>
                        <a:lnTo>
                          <a:pt x="240" y="48"/>
                        </a:lnTo>
                        <a:lnTo>
                          <a:pt x="260" y="50"/>
                        </a:lnTo>
                        <a:lnTo>
                          <a:pt x="280" y="52"/>
                        </a:lnTo>
                        <a:lnTo>
                          <a:pt x="298" y="58"/>
                        </a:lnTo>
                        <a:lnTo>
                          <a:pt x="316" y="64"/>
                        </a:lnTo>
                        <a:lnTo>
                          <a:pt x="332" y="72"/>
                        </a:lnTo>
                        <a:lnTo>
                          <a:pt x="348" y="82"/>
                        </a:lnTo>
                        <a:lnTo>
                          <a:pt x="362" y="92"/>
                        </a:lnTo>
                        <a:lnTo>
                          <a:pt x="376" y="106"/>
                        </a:lnTo>
                        <a:lnTo>
                          <a:pt x="388" y="118"/>
                        </a:lnTo>
                        <a:lnTo>
                          <a:pt x="400" y="134"/>
                        </a:lnTo>
                        <a:lnTo>
                          <a:pt x="410" y="150"/>
                        </a:lnTo>
                        <a:lnTo>
                          <a:pt x="418" y="166"/>
                        </a:lnTo>
                        <a:lnTo>
                          <a:pt x="424" y="184"/>
                        </a:lnTo>
                        <a:lnTo>
                          <a:pt x="428" y="202"/>
                        </a:lnTo>
                        <a:lnTo>
                          <a:pt x="432" y="222"/>
                        </a:lnTo>
                        <a:lnTo>
                          <a:pt x="432" y="240"/>
                        </a:lnTo>
                        <a:lnTo>
                          <a:pt x="432" y="240"/>
                        </a:lnTo>
                        <a:lnTo>
                          <a:pt x="432" y="258"/>
                        </a:lnTo>
                        <a:lnTo>
                          <a:pt x="430" y="274"/>
                        </a:lnTo>
                        <a:lnTo>
                          <a:pt x="426" y="288"/>
                        </a:lnTo>
                        <a:lnTo>
                          <a:pt x="422" y="304"/>
                        </a:lnTo>
                        <a:lnTo>
                          <a:pt x="416" y="320"/>
                        </a:lnTo>
                        <a:lnTo>
                          <a:pt x="408" y="334"/>
                        </a:lnTo>
                        <a:lnTo>
                          <a:pt x="400" y="348"/>
                        </a:lnTo>
                        <a:lnTo>
                          <a:pt x="390" y="360"/>
                        </a:lnTo>
                        <a:lnTo>
                          <a:pt x="390" y="36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 dirty="0"/>
                  </a:p>
                </p:txBody>
              </p:sp>
              <p:sp>
                <p:nvSpPr>
                  <p:cNvPr id="37" name="Freeform 115"/>
                  <p:cNvSpPr>
                    <a:spLocks/>
                  </p:cNvSpPr>
                  <p:nvPr/>
                </p:nvSpPr>
                <p:spPr bwMode="auto">
                  <a:xfrm>
                    <a:off x="2421092" y="1878167"/>
                    <a:ext cx="529915" cy="529915"/>
                  </a:xfrm>
                  <a:custGeom>
                    <a:avLst/>
                    <a:gdLst/>
                    <a:ahLst/>
                    <a:cxnLst>
                      <a:cxn ang="0">
                        <a:pos x="84" y="0"/>
                      </a:cxn>
                      <a:cxn ang="0">
                        <a:pos x="84" y="0"/>
                      </a:cxn>
                      <a:cxn ang="0">
                        <a:pos x="102" y="2"/>
                      </a:cxn>
                      <a:cxn ang="0">
                        <a:pos x="118" y="8"/>
                      </a:cxn>
                      <a:cxn ang="0">
                        <a:pos x="132" y="16"/>
                      </a:cxn>
                      <a:cxn ang="0">
                        <a:pos x="144" y="26"/>
                      </a:cxn>
                      <a:cxn ang="0">
                        <a:pos x="154" y="38"/>
                      </a:cxn>
                      <a:cxn ang="0">
                        <a:pos x="162" y="52"/>
                      </a:cxn>
                      <a:cxn ang="0">
                        <a:pos x="168" y="68"/>
                      </a:cxn>
                      <a:cxn ang="0">
                        <a:pos x="168" y="84"/>
                      </a:cxn>
                      <a:cxn ang="0">
                        <a:pos x="168" y="84"/>
                      </a:cxn>
                      <a:cxn ang="0">
                        <a:pos x="168" y="102"/>
                      </a:cxn>
                      <a:cxn ang="0">
                        <a:pos x="162" y="118"/>
                      </a:cxn>
                      <a:cxn ang="0">
                        <a:pos x="154" y="132"/>
                      </a:cxn>
                      <a:cxn ang="0">
                        <a:pos x="144" y="144"/>
                      </a:cxn>
                      <a:cxn ang="0">
                        <a:pos x="132" y="154"/>
                      </a:cxn>
                      <a:cxn ang="0">
                        <a:pos x="118" y="162"/>
                      </a:cxn>
                      <a:cxn ang="0">
                        <a:pos x="102" y="166"/>
                      </a:cxn>
                      <a:cxn ang="0">
                        <a:pos x="84" y="168"/>
                      </a:cxn>
                      <a:cxn ang="0">
                        <a:pos x="84" y="168"/>
                      </a:cxn>
                      <a:cxn ang="0">
                        <a:pos x="68" y="166"/>
                      </a:cxn>
                      <a:cxn ang="0">
                        <a:pos x="52" y="162"/>
                      </a:cxn>
                      <a:cxn ang="0">
                        <a:pos x="38" y="154"/>
                      </a:cxn>
                      <a:cxn ang="0">
                        <a:pos x="26" y="144"/>
                      </a:cxn>
                      <a:cxn ang="0">
                        <a:pos x="16" y="132"/>
                      </a:cxn>
                      <a:cxn ang="0">
                        <a:pos x="8" y="118"/>
                      </a:cxn>
                      <a:cxn ang="0">
                        <a:pos x="2" y="102"/>
                      </a:cxn>
                      <a:cxn ang="0">
                        <a:pos x="0" y="84"/>
                      </a:cxn>
                      <a:cxn ang="0">
                        <a:pos x="0" y="84"/>
                      </a:cxn>
                      <a:cxn ang="0">
                        <a:pos x="2" y="68"/>
                      </a:cxn>
                      <a:cxn ang="0">
                        <a:pos x="8" y="52"/>
                      </a:cxn>
                      <a:cxn ang="0">
                        <a:pos x="16" y="38"/>
                      </a:cxn>
                      <a:cxn ang="0">
                        <a:pos x="26" y="26"/>
                      </a:cxn>
                      <a:cxn ang="0">
                        <a:pos x="38" y="16"/>
                      </a:cxn>
                      <a:cxn ang="0">
                        <a:pos x="52" y="8"/>
                      </a:cxn>
                      <a:cxn ang="0">
                        <a:pos x="68" y="2"/>
                      </a:cxn>
                      <a:cxn ang="0">
                        <a:pos x="84" y="0"/>
                      </a:cxn>
                      <a:cxn ang="0">
                        <a:pos x="84" y="0"/>
                      </a:cxn>
                    </a:cxnLst>
                    <a:rect l="0" t="0" r="r" b="b"/>
                    <a:pathLst>
                      <a:path w="168" h="168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102" y="2"/>
                        </a:lnTo>
                        <a:lnTo>
                          <a:pt x="118" y="8"/>
                        </a:lnTo>
                        <a:lnTo>
                          <a:pt x="132" y="16"/>
                        </a:lnTo>
                        <a:lnTo>
                          <a:pt x="144" y="26"/>
                        </a:lnTo>
                        <a:lnTo>
                          <a:pt x="154" y="38"/>
                        </a:lnTo>
                        <a:lnTo>
                          <a:pt x="162" y="52"/>
                        </a:lnTo>
                        <a:lnTo>
                          <a:pt x="168" y="68"/>
                        </a:lnTo>
                        <a:lnTo>
                          <a:pt x="168" y="84"/>
                        </a:lnTo>
                        <a:lnTo>
                          <a:pt x="168" y="84"/>
                        </a:lnTo>
                        <a:lnTo>
                          <a:pt x="168" y="102"/>
                        </a:lnTo>
                        <a:lnTo>
                          <a:pt x="162" y="118"/>
                        </a:lnTo>
                        <a:lnTo>
                          <a:pt x="154" y="132"/>
                        </a:lnTo>
                        <a:lnTo>
                          <a:pt x="144" y="144"/>
                        </a:lnTo>
                        <a:lnTo>
                          <a:pt x="132" y="154"/>
                        </a:lnTo>
                        <a:lnTo>
                          <a:pt x="118" y="162"/>
                        </a:lnTo>
                        <a:lnTo>
                          <a:pt x="102" y="166"/>
                        </a:lnTo>
                        <a:lnTo>
                          <a:pt x="84" y="168"/>
                        </a:lnTo>
                        <a:lnTo>
                          <a:pt x="84" y="168"/>
                        </a:lnTo>
                        <a:lnTo>
                          <a:pt x="68" y="166"/>
                        </a:lnTo>
                        <a:lnTo>
                          <a:pt x="52" y="162"/>
                        </a:lnTo>
                        <a:lnTo>
                          <a:pt x="38" y="154"/>
                        </a:lnTo>
                        <a:lnTo>
                          <a:pt x="26" y="144"/>
                        </a:lnTo>
                        <a:lnTo>
                          <a:pt x="16" y="132"/>
                        </a:lnTo>
                        <a:lnTo>
                          <a:pt x="8" y="118"/>
                        </a:lnTo>
                        <a:lnTo>
                          <a:pt x="2" y="102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" y="68"/>
                        </a:lnTo>
                        <a:lnTo>
                          <a:pt x="8" y="52"/>
                        </a:lnTo>
                        <a:lnTo>
                          <a:pt x="16" y="38"/>
                        </a:lnTo>
                        <a:lnTo>
                          <a:pt x="26" y="26"/>
                        </a:lnTo>
                        <a:lnTo>
                          <a:pt x="38" y="16"/>
                        </a:lnTo>
                        <a:lnTo>
                          <a:pt x="52" y="8"/>
                        </a:lnTo>
                        <a:lnTo>
                          <a:pt x="68" y="2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/>
                  </a:p>
                </p:txBody>
              </p:sp>
            </p:grpSp>
          </p:grpSp>
          <p:sp>
            <p:nvSpPr>
              <p:cNvPr id="33" name="文本框 34"/>
              <p:cNvSpPr txBox="1"/>
              <p:nvPr/>
            </p:nvSpPr>
            <p:spPr>
              <a:xfrm>
                <a:off x="3435599" y="1310634"/>
                <a:ext cx="385264" cy="3770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3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26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9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52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815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78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41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7044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667" b="1" dirty="0">
                    <a:solidFill>
                      <a:schemeClr val="bg1"/>
                    </a:solidFill>
                  </a:rPr>
                  <a:t>2</a:t>
                </a:r>
                <a:endParaRPr kumimoji="1" lang="zh-CN" altLang="en-US" sz="2667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群組 2"/>
          <p:cNvGrpSpPr/>
          <p:nvPr/>
        </p:nvGrpSpPr>
        <p:grpSpPr>
          <a:xfrm>
            <a:off x="6056848" y="1177627"/>
            <a:ext cx="2710121" cy="1715076"/>
            <a:chOff x="5979211" y="1177627"/>
            <a:chExt cx="2710121" cy="1715076"/>
          </a:xfrm>
        </p:grpSpPr>
        <p:sp>
          <p:nvSpPr>
            <p:cNvPr id="6" name="燕尾形 5"/>
            <p:cNvSpPr/>
            <p:nvPr/>
          </p:nvSpPr>
          <p:spPr>
            <a:xfrm>
              <a:off x="5979211" y="2370188"/>
              <a:ext cx="2710121" cy="522515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TW" altLang="zh-TW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即時</a:t>
              </a:r>
              <a:r>
                <a:rPr kumimoji="1" lang="zh-TW" altLang="zh-TW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資訊處理</a:t>
              </a:r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0" name="组合 19"/>
            <p:cNvGrpSpPr/>
            <p:nvPr/>
          </p:nvGrpSpPr>
          <p:grpSpPr>
            <a:xfrm>
              <a:off x="6939160" y="1177627"/>
              <a:ext cx="790413" cy="1286653"/>
              <a:chOff x="5266939" y="1209491"/>
              <a:chExt cx="592810" cy="964990"/>
            </a:xfrm>
          </p:grpSpPr>
          <p:grpSp>
            <p:nvGrpSpPr>
              <p:cNvPr id="26" name="组 23"/>
              <p:cNvGrpSpPr/>
              <p:nvPr/>
            </p:nvGrpSpPr>
            <p:grpSpPr>
              <a:xfrm>
                <a:off x="5266939" y="1209491"/>
                <a:ext cx="592810" cy="964990"/>
                <a:chOff x="1396857" y="1361891"/>
                <a:chExt cx="592810" cy="964990"/>
              </a:xfrm>
            </p:grpSpPr>
            <p:sp>
              <p:nvSpPr>
                <p:cNvPr id="28" name="椭圆 24"/>
                <p:cNvSpPr/>
                <p:nvPr/>
              </p:nvSpPr>
              <p:spPr>
                <a:xfrm flipV="1">
                  <a:off x="1622621" y="2185741"/>
                  <a:ext cx="141138" cy="14114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63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26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89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52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15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78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41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044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200" dirty="0"/>
                </a:p>
              </p:txBody>
            </p:sp>
            <p:grpSp>
              <p:nvGrpSpPr>
                <p:cNvPr id="29" name="组 25"/>
                <p:cNvGrpSpPr/>
                <p:nvPr/>
              </p:nvGrpSpPr>
              <p:grpSpPr>
                <a:xfrm>
                  <a:off x="1396857" y="1361891"/>
                  <a:ext cx="592810" cy="763243"/>
                  <a:chOff x="2305050" y="1762125"/>
                  <a:chExt cx="762000" cy="981075"/>
                </a:xfrm>
                <a:solidFill>
                  <a:schemeClr val="accent6"/>
                </a:solidFill>
              </p:grpSpPr>
              <p:sp>
                <p:nvSpPr>
                  <p:cNvPr id="30" name="Freeform 114"/>
                  <p:cNvSpPr>
                    <a:spLocks noEditPoints="1"/>
                  </p:cNvSpPr>
                  <p:nvPr/>
                </p:nvSpPr>
                <p:spPr bwMode="auto">
                  <a:xfrm>
                    <a:off x="2305050" y="1762125"/>
                    <a:ext cx="762000" cy="981075"/>
                  </a:xfrm>
                  <a:custGeom>
                    <a:avLst/>
                    <a:gdLst/>
                    <a:ahLst/>
                    <a:cxnLst>
                      <a:cxn ang="0">
                        <a:pos x="480" y="240"/>
                      </a:cxn>
                      <a:cxn ang="0">
                        <a:pos x="476" y="192"/>
                      </a:cxn>
                      <a:cxn ang="0">
                        <a:pos x="462" y="148"/>
                      </a:cxn>
                      <a:cxn ang="0">
                        <a:pos x="440" y="106"/>
                      </a:cxn>
                      <a:cxn ang="0">
                        <a:pos x="410" y="70"/>
                      </a:cxn>
                      <a:cxn ang="0">
                        <a:pos x="374" y="42"/>
                      </a:cxn>
                      <a:cxn ang="0">
                        <a:pos x="334" y="20"/>
                      </a:cxn>
                      <a:cxn ang="0">
                        <a:pos x="290" y="6"/>
                      </a:cxn>
                      <a:cxn ang="0">
                        <a:pos x="240" y="0"/>
                      </a:cxn>
                      <a:cxn ang="0">
                        <a:pos x="216" y="2"/>
                      </a:cxn>
                      <a:cxn ang="0">
                        <a:pos x="170" y="12"/>
                      </a:cxn>
                      <a:cxn ang="0">
                        <a:pos x="126" y="30"/>
                      </a:cxn>
                      <a:cxn ang="0">
                        <a:pos x="88" y="56"/>
                      </a:cxn>
                      <a:cxn ang="0">
                        <a:pos x="56" y="88"/>
                      </a:cxn>
                      <a:cxn ang="0">
                        <a:pos x="30" y="126"/>
                      </a:cxn>
                      <a:cxn ang="0">
                        <a:pos x="12" y="170"/>
                      </a:cxn>
                      <a:cxn ang="0">
                        <a:pos x="2" y="216"/>
                      </a:cxn>
                      <a:cxn ang="0">
                        <a:pos x="0" y="240"/>
                      </a:cxn>
                      <a:cxn ang="0">
                        <a:pos x="4" y="282"/>
                      </a:cxn>
                      <a:cxn ang="0">
                        <a:pos x="14" y="322"/>
                      </a:cxn>
                      <a:cxn ang="0">
                        <a:pos x="32" y="358"/>
                      </a:cxn>
                      <a:cxn ang="0">
                        <a:pos x="54" y="390"/>
                      </a:cxn>
                      <a:cxn ang="0">
                        <a:pos x="54" y="390"/>
                      </a:cxn>
                      <a:cxn ang="0">
                        <a:pos x="232" y="612"/>
                      </a:cxn>
                      <a:cxn ang="0">
                        <a:pos x="236" y="616"/>
                      </a:cxn>
                      <a:cxn ang="0">
                        <a:pos x="240" y="618"/>
                      </a:cxn>
                      <a:cxn ang="0">
                        <a:pos x="250" y="612"/>
                      </a:cxn>
                      <a:cxn ang="0">
                        <a:pos x="428" y="390"/>
                      </a:cxn>
                      <a:cxn ang="0">
                        <a:pos x="428" y="390"/>
                      </a:cxn>
                      <a:cxn ang="0">
                        <a:pos x="440" y="374"/>
                      </a:cxn>
                      <a:cxn ang="0">
                        <a:pos x="460" y="340"/>
                      </a:cxn>
                      <a:cxn ang="0">
                        <a:pos x="472" y="302"/>
                      </a:cxn>
                      <a:cxn ang="0">
                        <a:pos x="480" y="262"/>
                      </a:cxn>
                      <a:cxn ang="0">
                        <a:pos x="480" y="240"/>
                      </a:cxn>
                      <a:cxn ang="0">
                        <a:pos x="240" y="548"/>
                      </a:cxn>
                      <a:cxn ang="0">
                        <a:pos x="92" y="362"/>
                      </a:cxn>
                      <a:cxn ang="0">
                        <a:pos x="90" y="360"/>
                      </a:cxn>
                      <a:cxn ang="0">
                        <a:pos x="72" y="334"/>
                      </a:cxn>
                      <a:cxn ang="0">
                        <a:pos x="60" y="304"/>
                      </a:cxn>
                      <a:cxn ang="0">
                        <a:pos x="52" y="274"/>
                      </a:cxn>
                      <a:cxn ang="0">
                        <a:pos x="48" y="240"/>
                      </a:cxn>
                      <a:cxn ang="0">
                        <a:pos x="50" y="222"/>
                      </a:cxn>
                      <a:cxn ang="0">
                        <a:pos x="58" y="184"/>
                      </a:cxn>
                      <a:cxn ang="0">
                        <a:pos x="72" y="150"/>
                      </a:cxn>
                      <a:cxn ang="0">
                        <a:pos x="92" y="118"/>
                      </a:cxn>
                      <a:cxn ang="0">
                        <a:pos x="118" y="92"/>
                      </a:cxn>
                      <a:cxn ang="0">
                        <a:pos x="150" y="72"/>
                      </a:cxn>
                      <a:cxn ang="0">
                        <a:pos x="184" y="58"/>
                      </a:cxn>
                      <a:cxn ang="0">
                        <a:pos x="222" y="50"/>
                      </a:cxn>
                      <a:cxn ang="0">
                        <a:pos x="240" y="48"/>
                      </a:cxn>
                      <a:cxn ang="0">
                        <a:pos x="280" y="52"/>
                      </a:cxn>
                      <a:cxn ang="0">
                        <a:pos x="316" y="64"/>
                      </a:cxn>
                      <a:cxn ang="0">
                        <a:pos x="348" y="82"/>
                      </a:cxn>
                      <a:cxn ang="0">
                        <a:pos x="376" y="106"/>
                      </a:cxn>
                      <a:cxn ang="0">
                        <a:pos x="400" y="134"/>
                      </a:cxn>
                      <a:cxn ang="0">
                        <a:pos x="418" y="166"/>
                      </a:cxn>
                      <a:cxn ang="0">
                        <a:pos x="428" y="202"/>
                      </a:cxn>
                      <a:cxn ang="0">
                        <a:pos x="432" y="240"/>
                      </a:cxn>
                      <a:cxn ang="0">
                        <a:pos x="432" y="258"/>
                      </a:cxn>
                      <a:cxn ang="0">
                        <a:pos x="426" y="288"/>
                      </a:cxn>
                      <a:cxn ang="0">
                        <a:pos x="416" y="320"/>
                      </a:cxn>
                      <a:cxn ang="0">
                        <a:pos x="400" y="348"/>
                      </a:cxn>
                      <a:cxn ang="0">
                        <a:pos x="390" y="362"/>
                      </a:cxn>
                    </a:cxnLst>
                    <a:rect l="0" t="0" r="r" b="b"/>
                    <a:pathLst>
                      <a:path w="480" h="618">
                        <a:moveTo>
                          <a:pt x="480" y="240"/>
                        </a:moveTo>
                        <a:lnTo>
                          <a:pt x="480" y="240"/>
                        </a:lnTo>
                        <a:lnTo>
                          <a:pt x="480" y="216"/>
                        </a:lnTo>
                        <a:lnTo>
                          <a:pt x="476" y="192"/>
                        </a:lnTo>
                        <a:lnTo>
                          <a:pt x="470" y="170"/>
                        </a:lnTo>
                        <a:lnTo>
                          <a:pt x="462" y="148"/>
                        </a:lnTo>
                        <a:lnTo>
                          <a:pt x="452" y="126"/>
                        </a:lnTo>
                        <a:lnTo>
                          <a:pt x="440" y="106"/>
                        </a:lnTo>
                        <a:lnTo>
                          <a:pt x="426" y="88"/>
                        </a:lnTo>
                        <a:lnTo>
                          <a:pt x="410" y="70"/>
                        </a:lnTo>
                        <a:lnTo>
                          <a:pt x="394" y="56"/>
                        </a:lnTo>
                        <a:lnTo>
                          <a:pt x="374" y="42"/>
                        </a:lnTo>
                        <a:lnTo>
                          <a:pt x="356" y="30"/>
                        </a:lnTo>
                        <a:lnTo>
                          <a:pt x="334" y="20"/>
                        </a:lnTo>
                        <a:lnTo>
                          <a:pt x="312" y="12"/>
                        </a:lnTo>
                        <a:lnTo>
                          <a:pt x="290" y="6"/>
                        </a:lnTo>
                        <a:lnTo>
                          <a:pt x="266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16" y="2"/>
                        </a:lnTo>
                        <a:lnTo>
                          <a:pt x="192" y="6"/>
                        </a:lnTo>
                        <a:lnTo>
                          <a:pt x="170" y="12"/>
                        </a:lnTo>
                        <a:lnTo>
                          <a:pt x="148" y="20"/>
                        </a:lnTo>
                        <a:lnTo>
                          <a:pt x="126" y="30"/>
                        </a:lnTo>
                        <a:lnTo>
                          <a:pt x="106" y="42"/>
                        </a:lnTo>
                        <a:lnTo>
                          <a:pt x="88" y="56"/>
                        </a:lnTo>
                        <a:lnTo>
                          <a:pt x="72" y="70"/>
                        </a:lnTo>
                        <a:lnTo>
                          <a:pt x="56" y="88"/>
                        </a:lnTo>
                        <a:lnTo>
                          <a:pt x="42" y="106"/>
                        </a:lnTo>
                        <a:lnTo>
                          <a:pt x="30" y="126"/>
                        </a:lnTo>
                        <a:lnTo>
                          <a:pt x="20" y="148"/>
                        </a:lnTo>
                        <a:lnTo>
                          <a:pt x="12" y="170"/>
                        </a:lnTo>
                        <a:lnTo>
                          <a:pt x="6" y="192"/>
                        </a:lnTo>
                        <a:lnTo>
                          <a:pt x="2" y="21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2" y="262"/>
                        </a:lnTo>
                        <a:lnTo>
                          <a:pt x="4" y="282"/>
                        </a:lnTo>
                        <a:lnTo>
                          <a:pt x="8" y="302"/>
                        </a:lnTo>
                        <a:lnTo>
                          <a:pt x="14" y="322"/>
                        </a:lnTo>
                        <a:lnTo>
                          <a:pt x="22" y="340"/>
                        </a:lnTo>
                        <a:lnTo>
                          <a:pt x="32" y="358"/>
                        </a:lnTo>
                        <a:lnTo>
                          <a:pt x="42" y="374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232" y="612"/>
                        </a:lnTo>
                        <a:lnTo>
                          <a:pt x="232" y="612"/>
                        </a:lnTo>
                        <a:lnTo>
                          <a:pt x="236" y="616"/>
                        </a:lnTo>
                        <a:lnTo>
                          <a:pt x="240" y="618"/>
                        </a:lnTo>
                        <a:lnTo>
                          <a:pt x="240" y="618"/>
                        </a:lnTo>
                        <a:lnTo>
                          <a:pt x="246" y="616"/>
                        </a:lnTo>
                        <a:lnTo>
                          <a:pt x="250" y="612"/>
                        </a:lnTo>
                        <a:lnTo>
                          <a:pt x="250" y="612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40" y="374"/>
                        </a:lnTo>
                        <a:lnTo>
                          <a:pt x="450" y="358"/>
                        </a:lnTo>
                        <a:lnTo>
                          <a:pt x="460" y="340"/>
                        </a:lnTo>
                        <a:lnTo>
                          <a:pt x="466" y="322"/>
                        </a:lnTo>
                        <a:lnTo>
                          <a:pt x="472" y="302"/>
                        </a:lnTo>
                        <a:lnTo>
                          <a:pt x="478" y="282"/>
                        </a:lnTo>
                        <a:lnTo>
                          <a:pt x="480" y="262"/>
                        </a:lnTo>
                        <a:lnTo>
                          <a:pt x="480" y="240"/>
                        </a:lnTo>
                        <a:lnTo>
                          <a:pt x="480" y="240"/>
                        </a:lnTo>
                        <a:close/>
                        <a:moveTo>
                          <a:pt x="390" y="362"/>
                        </a:moveTo>
                        <a:lnTo>
                          <a:pt x="240" y="548"/>
                        </a:lnTo>
                        <a:lnTo>
                          <a:pt x="94" y="364"/>
                        </a:lnTo>
                        <a:lnTo>
                          <a:pt x="92" y="362"/>
                        </a:lnTo>
                        <a:lnTo>
                          <a:pt x="90" y="360"/>
                        </a:lnTo>
                        <a:lnTo>
                          <a:pt x="90" y="360"/>
                        </a:lnTo>
                        <a:lnTo>
                          <a:pt x="82" y="348"/>
                        </a:lnTo>
                        <a:lnTo>
                          <a:pt x="72" y="334"/>
                        </a:lnTo>
                        <a:lnTo>
                          <a:pt x="66" y="320"/>
                        </a:lnTo>
                        <a:lnTo>
                          <a:pt x="60" y="304"/>
                        </a:lnTo>
                        <a:lnTo>
                          <a:pt x="54" y="288"/>
                        </a:lnTo>
                        <a:lnTo>
                          <a:pt x="52" y="274"/>
                        </a:lnTo>
                        <a:lnTo>
                          <a:pt x="50" y="258"/>
                        </a:lnTo>
                        <a:lnTo>
                          <a:pt x="48" y="240"/>
                        </a:lnTo>
                        <a:lnTo>
                          <a:pt x="48" y="240"/>
                        </a:lnTo>
                        <a:lnTo>
                          <a:pt x="50" y="222"/>
                        </a:lnTo>
                        <a:lnTo>
                          <a:pt x="52" y="202"/>
                        </a:lnTo>
                        <a:lnTo>
                          <a:pt x="58" y="184"/>
                        </a:lnTo>
                        <a:lnTo>
                          <a:pt x="64" y="166"/>
                        </a:lnTo>
                        <a:lnTo>
                          <a:pt x="72" y="150"/>
                        </a:lnTo>
                        <a:lnTo>
                          <a:pt x="82" y="134"/>
                        </a:lnTo>
                        <a:lnTo>
                          <a:pt x="92" y="118"/>
                        </a:lnTo>
                        <a:lnTo>
                          <a:pt x="106" y="106"/>
                        </a:lnTo>
                        <a:lnTo>
                          <a:pt x="118" y="92"/>
                        </a:lnTo>
                        <a:lnTo>
                          <a:pt x="134" y="82"/>
                        </a:lnTo>
                        <a:lnTo>
                          <a:pt x="150" y="72"/>
                        </a:lnTo>
                        <a:lnTo>
                          <a:pt x="166" y="64"/>
                        </a:lnTo>
                        <a:lnTo>
                          <a:pt x="184" y="58"/>
                        </a:lnTo>
                        <a:lnTo>
                          <a:pt x="202" y="52"/>
                        </a:lnTo>
                        <a:lnTo>
                          <a:pt x="222" y="50"/>
                        </a:lnTo>
                        <a:lnTo>
                          <a:pt x="240" y="48"/>
                        </a:lnTo>
                        <a:lnTo>
                          <a:pt x="240" y="48"/>
                        </a:lnTo>
                        <a:lnTo>
                          <a:pt x="260" y="50"/>
                        </a:lnTo>
                        <a:lnTo>
                          <a:pt x="280" y="52"/>
                        </a:lnTo>
                        <a:lnTo>
                          <a:pt x="298" y="58"/>
                        </a:lnTo>
                        <a:lnTo>
                          <a:pt x="316" y="64"/>
                        </a:lnTo>
                        <a:lnTo>
                          <a:pt x="332" y="72"/>
                        </a:lnTo>
                        <a:lnTo>
                          <a:pt x="348" y="82"/>
                        </a:lnTo>
                        <a:lnTo>
                          <a:pt x="362" y="92"/>
                        </a:lnTo>
                        <a:lnTo>
                          <a:pt x="376" y="106"/>
                        </a:lnTo>
                        <a:lnTo>
                          <a:pt x="388" y="118"/>
                        </a:lnTo>
                        <a:lnTo>
                          <a:pt x="400" y="134"/>
                        </a:lnTo>
                        <a:lnTo>
                          <a:pt x="410" y="150"/>
                        </a:lnTo>
                        <a:lnTo>
                          <a:pt x="418" y="166"/>
                        </a:lnTo>
                        <a:lnTo>
                          <a:pt x="424" y="184"/>
                        </a:lnTo>
                        <a:lnTo>
                          <a:pt x="428" y="202"/>
                        </a:lnTo>
                        <a:lnTo>
                          <a:pt x="432" y="222"/>
                        </a:lnTo>
                        <a:lnTo>
                          <a:pt x="432" y="240"/>
                        </a:lnTo>
                        <a:lnTo>
                          <a:pt x="432" y="240"/>
                        </a:lnTo>
                        <a:lnTo>
                          <a:pt x="432" y="258"/>
                        </a:lnTo>
                        <a:lnTo>
                          <a:pt x="430" y="274"/>
                        </a:lnTo>
                        <a:lnTo>
                          <a:pt x="426" y="288"/>
                        </a:lnTo>
                        <a:lnTo>
                          <a:pt x="422" y="304"/>
                        </a:lnTo>
                        <a:lnTo>
                          <a:pt x="416" y="320"/>
                        </a:lnTo>
                        <a:lnTo>
                          <a:pt x="408" y="334"/>
                        </a:lnTo>
                        <a:lnTo>
                          <a:pt x="400" y="348"/>
                        </a:lnTo>
                        <a:lnTo>
                          <a:pt x="390" y="360"/>
                        </a:lnTo>
                        <a:lnTo>
                          <a:pt x="390" y="36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/>
                  </a:p>
                </p:txBody>
              </p:sp>
              <p:sp>
                <p:nvSpPr>
                  <p:cNvPr id="31" name="Freeform 115"/>
                  <p:cNvSpPr>
                    <a:spLocks/>
                  </p:cNvSpPr>
                  <p:nvPr/>
                </p:nvSpPr>
                <p:spPr bwMode="auto">
                  <a:xfrm>
                    <a:off x="2421092" y="1878167"/>
                    <a:ext cx="529915" cy="529915"/>
                  </a:xfrm>
                  <a:custGeom>
                    <a:avLst/>
                    <a:gdLst/>
                    <a:ahLst/>
                    <a:cxnLst>
                      <a:cxn ang="0">
                        <a:pos x="84" y="0"/>
                      </a:cxn>
                      <a:cxn ang="0">
                        <a:pos x="84" y="0"/>
                      </a:cxn>
                      <a:cxn ang="0">
                        <a:pos x="102" y="2"/>
                      </a:cxn>
                      <a:cxn ang="0">
                        <a:pos x="118" y="8"/>
                      </a:cxn>
                      <a:cxn ang="0">
                        <a:pos x="132" y="16"/>
                      </a:cxn>
                      <a:cxn ang="0">
                        <a:pos x="144" y="26"/>
                      </a:cxn>
                      <a:cxn ang="0">
                        <a:pos x="154" y="38"/>
                      </a:cxn>
                      <a:cxn ang="0">
                        <a:pos x="162" y="52"/>
                      </a:cxn>
                      <a:cxn ang="0">
                        <a:pos x="168" y="68"/>
                      </a:cxn>
                      <a:cxn ang="0">
                        <a:pos x="168" y="84"/>
                      </a:cxn>
                      <a:cxn ang="0">
                        <a:pos x="168" y="84"/>
                      </a:cxn>
                      <a:cxn ang="0">
                        <a:pos x="168" y="102"/>
                      </a:cxn>
                      <a:cxn ang="0">
                        <a:pos x="162" y="118"/>
                      </a:cxn>
                      <a:cxn ang="0">
                        <a:pos x="154" y="132"/>
                      </a:cxn>
                      <a:cxn ang="0">
                        <a:pos x="144" y="144"/>
                      </a:cxn>
                      <a:cxn ang="0">
                        <a:pos x="132" y="154"/>
                      </a:cxn>
                      <a:cxn ang="0">
                        <a:pos x="118" y="162"/>
                      </a:cxn>
                      <a:cxn ang="0">
                        <a:pos x="102" y="166"/>
                      </a:cxn>
                      <a:cxn ang="0">
                        <a:pos x="84" y="168"/>
                      </a:cxn>
                      <a:cxn ang="0">
                        <a:pos x="84" y="168"/>
                      </a:cxn>
                      <a:cxn ang="0">
                        <a:pos x="68" y="166"/>
                      </a:cxn>
                      <a:cxn ang="0">
                        <a:pos x="52" y="162"/>
                      </a:cxn>
                      <a:cxn ang="0">
                        <a:pos x="38" y="154"/>
                      </a:cxn>
                      <a:cxn ang="0">
                        <a:pos x="26" y="144"/>
                      </a:cxn>
                      <a:cxn ang="0">
                        <a:pos x="16" y="132"/>
                      </a:cxn>
                      <a:cxn ang="0">
                        <a:pos x="8" y="118"/>
                      </a:cxn>
                      <a:cxn ang="0">
                        <a:pos x="2" y="102"/>
                      </a:cxn>
                      <a:cxn ang="0">
                        <a:pos x="0" y="84"/>
                      </a:cxn>
                      <a:cxn ang="0">
                        <a:pos x="0" y="84"/>
                      </a:cxn>
                      <a:cxn ang="0">
                        <a:pos x="2" y="68"/>
                      </a:cxn>
                      <a:cxn ang="0">
                        <a:pos x="8" y="52"/>
                      </a:cxn>
                      <a:cxn ang="0">
                        <a:pos x="16" y="38"/>
                      </a:cxn>
                      <a:cxn ang="0">
                        <a:pos x="26" y="26"/>
                      </a:cxn>
                      <a:cxn ang="0">
                        <a:pos x="38" y="16"/>
                      </a:cxn>
                      <a:cxn ang="0">
                        <a:pos x="52" y="8"/>
                      </a:cxn>
                      <a:cxn ang="0">
                        <a:pos x="68" y="2"/>
                      </a:cxn>
                      <a:cxn ang="0">
                        <a:pos x="84" y="0"/>
                      </a:cxn>
                      <a:cxn ang="0">
                        <a:pos x="84" y="0"/>
                      </a:cxn>
                    </a:cxnLst>
                    <a:rect l="0" t="0" r="r" b="b"/>
                    <a:pathLst>
                      <a:path w="168" h="168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102" y="2"/>
                        </a:lnTo>
                        <a:lnTo>
                          <a:pt x="118" y="8"/>
                        </a:lnTo>
                        <a:lnTo>
                          <a:pt x="132" y="16"/>
                        </a:lnTo>
                        <a:lnTo>
                          <a:pt x="144" y="26"/>
                        </a:lnTo>
                        <a:lnTo>
                          <a:pt x="154" y="38"/>
                        </a:lnTo>
                        <a:lnTo>
                          <a:pt x="162" y="52"/>
                        </a:lnTo>
                        <a:lnTo>
                          <a:pt x="168" y="68"/>
                        </a:lnTo>
                        <a:lnTo>
                          <a:pt x="168" y="84"/>
                        </a:lnTo>
                        <a:lnTo>
                          <a:pt x="168" y="84"/>
                        </a:lnTo>
                        <a:lnTo>
                          <a:pt x="168" y="102"/>
                        </a:lnTo>
                        <a:lnTo>
                          <a:pt x="162" y="118"/>
                        </a:lnTo>
                        <a:lnTo>
                          <a:pt x="154" y="132"/>
                        </a:lnTo>
                        <a:lnTo>
                          <a:pt x="144" y="144"/>
                        </a:lnTo>
                        <a:lnTo>
                          <a:pt x="132" y="154"/>
                        </a:lnTo>
                        <a:lnTo>
                          <a:pt x="118" y="162"/>
                        </a:lnTo>
                        <a:lnTo>
                          <a:pt x="102" y="166"/>
                        </a:lnTo>
                        <a:lnTo>
                          <a:pt x="84" y="168"/>
                        </a:lnTo>
                        <a:lnTo>
                          <a:pt x="84" y="168"/>
                        </a:lnTo>
                        <a:lnTo>
                          <a:pt x="68" y="166"/>
                        </a:lnTo>
                        <a:lnTo>
                          <a:pt x="52" y="162"/>
                        </a:lnTo>
                        <a:lnTo>
                          <a:pt x="38" y="154"/>
                        </a:lnTo>
                        <a:lnTo>
                          <a:pt x="26" y="144"/>
                        </a:lnTo>
                        <a:lnTo>
                          <a:pt x="16" y="132"/>
                        </a:lnTo>
                        <a:lnTo>
                          <a:pt x="8" y="118"/>
                        </a:lnTo>
                        <a:lnTo>
                          <a:pt x="2" y="102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" y="68"/>
                        </a:lnTo>
                        <a:lnTo>
                          <a:pt x="8" y="52"/>
                        </a:lnTo>
                        <a:lnTo>
                          <a:pt x="16" y="38"/>
                        </a:lnTo>
                        <a:lnTo>
                          <a:pt x="26" y="26"/>
                        </a:lnTo>
                        <a:lnTo>
                          <a:pt x="38" y="16"/>
                        </a:lnTo>
                        <a:lnTo>
                          <a:pt x="52" y="8"/>
                        </a:lnTo>
                        <a:lnTo>
                          <a:pt x="68" y="2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/>
                  </a:p>
                </p:txBody>
              </p:sp>
            </p:grpSp>
          </p:grpSp>
          <p:sp>
            <p:nvSpPr>
              <p:cNvPr id="27" name="文本框 35"/>
              <p:cNvSpPr txBox="1"/>
              <p:nvPr/>
            </p:nvSpPr>
            <p:spPr>
              <a:xfrm>
                <a:off x="5370640" y="1310634"/>
                <a:ext cx="385264" cy="3770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3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26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9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52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815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78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41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7044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667" b="1" dirty="0">
                    <a:solidFill>
                      <a:schemeClr val="bg1"/>
                    </a:solidFill>
                  </a:rPr>
                  <a:t>3</a:t>
                </a:r>
                <a:endParaRPr kumimoji="1" lang="zh-CN" altLang="en-US" sz="2667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群組 1"/>
          <p:cNvGrpSpPr/>
          <p:nvPr/>
        </p:nvGrpSpPr>
        <p:grpSpPr>
          <a:xfrm>
            <a:off x="8809428" y="1177627"/>
            <a:ext cx="2710121" cy="1715076"/>
            <a:chOff x="8809428" y="1177627"/>
            <a:chExt cx="2710121" cy="1715076"/>
          </a:xfrm>
        </p:grpSpPr>
        <p:sp>
          <p:nvSpPr>
            <p:cNvPr id="7" name="燕尾形 6"/>
            <p:cNvSpPr/>
            <p:nvPr/>
          </p:nvSpPr>
          <p:spPr>
            <a:xfrm>
              <a:off x="8809428" y="2370188"/>
              <a:ext cx="2710121" cy="522515"/>
            </a:xfrm>
            <a:prstGeom prst="chevr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TW" altLang="zh-TW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歷史資訊</a:t>
              </a:r>
              <a:r>
                <a:rPr kumimoji="1" lang="zh-TW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處理</a:t>
              </a:r>
              <a:endPara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1" name="组合 20"/>
            <p:cNvGrpSpPr/>
            <p:nvPr/>
          </p:nvGrpSpPr>
          <p:grpSpPr>
            <a:xfrm>
              <a:off x="9769376" y="1177627"/>
              <a:ext cx="790413" cy="1286653"/>
              <a:chOff x="7201980" y="1209491"/>
              <a:chExt cx="592810" cy="964990"/>
            </a:xfrm>
          </p:grpSpPr>
          <p:grpSp>
            <p:nvGrpSpPr>
              <p:cNvPr id="20" name="组 28"/>
              <p:cNvGrpSpPr/>
              <p:nvPr/>
            </p:nvGrpSpPr>
            <p:grpSpPr>
              <a:xfrm>
                <a:off x="7201980" y="1209491"/>
                <a:ext cx="592810" cy="964990"/>
                <a:chOff x="1396857" y="1361891"/>
                <a:chExt cx="592810" cy="964990"/>
              </a:xfrm>
            </p:grpSpPr>
            <p:sp>
              <p:nvSpPr>
                <p:cNvPr id="22" name="椭圆 29"/>
                <p:cNvSpPr/>
                <p:nvPr/>
              </p:nvSpPr>
              <p:spPr>
                <a:xfrm flipV="1">
                  <a:off x="1622621" y="2185741"/>
                  <a:ext cx="141138" cy="14114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630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26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891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52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152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778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7413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044" algn="l" defTabSz="609630" rtl="0" eaLnBrk="1" latinLnBrk="0" hangingPunct="1"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3200"/>
                </a:p>
              </p:txBody>
            </p:sp>
            <p:grpSp>
              <p:nvGrpSpPr>
                <p:cNvPr id="23" name="组 30"/>
                <p:cNvGrpSpPr/>
                <p:nvPr/>
              </p:nvGrpSpPr>
              <p:grpSpPr>
                <a:xfrm>
                  <a:off x="1396857" y="1361891"/>
                  <a:ext cx="592810" cy="763243"/>
                  <a:chOff x="2305050" y="1762125"/>
                  <a:chExt cx="762000" cy="981075"/>
                </a:xfrm>
                <a:solidFill>
                  <a:schemeClr val="accent6"/>
                </a:solidFill>
              </p:grpSpPr>
              <p:sp>
                <p:nvSpPr>
                  <p:cNvPr id="24" name="Freeform 114"/>
                  <p:cNvSpPr>
                    <a:spLocks noEditPoints="1"/>
                  </p:cNvSpPr>
                  <p:nvPr/>
                </p:nvSpPr>
                <p:spPr bwMode="auto">
                  <a:xfrm>
                    <a:off x="2305050" y="1762125"/>
                    <a:ext cx="762000" cy="981075"/>
                  </a:xfrm>
                  <a:custGeom>
                    <a:avLst/>
                    <a:gdLst/>
                    <a:ahLst/>
                    <a:cxnLst>
                      <a:cxn ang="0">
                        <a:pos x="480" y="240"/>
                      </a:cxn>
                      <a:cxn ang="0">
                        <a:pos x="476" y="192"/>
                      </a:cxn>
                      <a:cxn ang="0">
                        <a:pos x="462" y="148"/>
                      </a:cxn>
                      <a:cxn ang="0">
                        <a:pos x="440" y="106"/>
                      </a:cxn>
                      <a:cxn ang="0">
                        <a:pos x="410" y="70"/>
                      </a:cxn>
                      <a:cxn ang="0">
                        <a:pos x="374" y="42"/>
                      </a:cxn>
                      <a:cxn ang="0">
                        <a:pos x="334" y="20"/>
                      </a:cxn>
                      <a:cxn ang="0">
                        <a:pos x="290" y="6"/>
                      </a:cxn>
                      <a:cxn ang="0">
                        <a:pos x="240" y="0"/>
                      </a:cxn>
                      <a:cxn ang="0">
                        <a:pos x="216" y="2"/>
                      </a:cxn>
                      <a:cxn ang="0">
                        <a:pos x="170" y="12"/>
                      </a:cxn>
                      <a:cxn ang="0">
                        <a:pos x="126" y="30"/>
                      </a:cxn>
                      <a:cxn ang="0">
                        <a:pos x="88" y="56"/>
                      </a:cxn>
                      <a:cxn ang="0">
                        <a:pos x="56" y="88"/>
                      </a:cxn>
                      <a:cxn ang="0">
                        <a:pos x="30" y="126"/>
                      </a:cxn>
                      <a:cxn ang="0">
                        <a:pos x="12" y="170"/>
                      </a:cxn>
                      <a:cxn ang="0">
                        <a:pos x="2" y="216"/>
                      </a:cxn>
                      <a:cxn ang="0">
                        <a:pos x="0" y="240"/>
                      </a:cxn>
                      <a:cxn ang="0">
                        <a:pos x="4" y="282"/>
                      </a:cxn>
                      <a:cxn ang="0">
                        <a:pos x="14" y="322"/>
                      </a:cxn>
                      <a:cxn ang="0">
                        <a:pos x="32" y="358"/>
                      </a:cxn>
                      <a:cxn ang="0">
                        <a:pos x="54" y="390"/>
                      </a:cxn>
                      <a:cxn ang="0">
                        <a:pos x="54" y="390"/>
                      </a:cxn>
                      <a:cxn ang="0">
                        <a:pos x="232" y="612"/>
                      </a:cxn>
                      <a:cxn ang="0">
                        <a:pos x="236" y="616"/>
                      </a:cxn>
                      <a:cxn ang="0">
                        <a:pos x="240" y="618"/>
                      </a:cxn>
                      <a:cxn ang="0">
                        <a:pos x="250" y="612"/>
                      </a:cxn>
                      <a:cxn ang="0">
                        <a:pos x="428" y="390"/>
                      </a:cxn>
                      <a:cxn ang="0">
                        <a:pos x="428" y="390"/>
                      </a:cxn>
                      <a:cxn ang="0">
                        <a:pos x="440" y="374"/>
                      </a:cxn>
                      <a:cxn ang="0">
                        <a:pos x="460" y="340"/>
                      </a:cxn>
                      <a:cxn ang="0">
                        <a:pos x="472" y="302"/>
                      </a:cxn>
                      <a:cxn ang="0">
                        <a:pos x="480" y="262"/>
                      </a:cxn>
                      <a:cxn ang="0">
                        <a:pos x="480" y="240"/>
                      </a:cxn>
                      <a:cxn ang="0">
                        <a:pos x="240" y="548"/>
                      </a:cxn>
                      <a:cxn ang="0">
                        <a:pos x="92" y="362"/>
                      </a:cxn>
                      <a:cxn ang="0">
                        <a:pos x="90" y="360"/>
                      </a:cxn>
                      <a:cxn ang="0">
                        <a:pos x="72" y="334"/>
                      </a:cxn>
                      <a:cxn ang="0">
                        <a:pos x="60" y="304"/>
                      </a:cxn>
                      <a:cxn ang="0">
                        <a:pos x="52" y="274"/>
                      </a:cxn>
                      <a:cxn ang="0">
                        <a:pos x="48" y="240"/>
                      </a:cxn>
                      <a:cxn ang="0">
                        <a:pos x="50" y="222"/>
                      </a:cxn>
                      <a:cxn ang="0">
                        <a:pos x="58" y="184"/>
                      </a:cxn>
                      <a:cxn ang="0">
                        <a:pos x="72" y="150"/>
                      </a:cxn>
                      <a:cxn ang="0">
                        <a:pos x="92" y="118"/>
                      </a:cxn>
                      <a:cxn ang="0">
                        <a:pos x="118" y="92"/>
                      </a:cxn>
                      <a:cxn ang="0">
                        <a:pos x="150" y="72"/>
                      </a:cxn>
                      <a:cxn ang="0">
                        <a:pos x="184" y="58"/>
                      </a:cxn>
                      <a:cxn ang="0">
                        <a:pos x="222" y="50"/>
                      </a:cxn>
                      <a:cxn ang="0">
                        <a:pos x="240" y="48"/>
                      </a:cxn>
                      <a:cxn ang="0">
                        <a:pos x="280" y="52"/>
                      </a:cxn>
                      <a:cxn ang="0">
                        <a:pos x="316" y="64"/>
                      </a:cxn>
                      <a:cxn ang="0">
                        <a:pos x="348" y="82"/>
                      </a:cxn>
                      <a:cxn ang="0">
                        <a:pos x="376" y="106"/>
                      </a:cxn>
                      <a:cxn ang="0">
                        <a:pos x="400" y="134"/>
                      </a:cxn>
                      <a:cxn ang="0">
                        <a:pos x="418" y="166"/>
                      </a:cxn>
                      <a:cxn ang="0">
                        <a:pos x="428" y="202"/>
                      </a:cxn>
                      <a:cxn ang="0">
                        <a:pos x="432" y="240"/>
                      </a:cxn>
                      <a:cxn ang="0">
                        <a:pos x="432" y="258"/>
                      </a:cxn>
                      <a:cxn ang="0">
                        <a:pos x="426" y="288"/>
                      </a:cxn>
                      <a:cxn ang="0">
                        <a:pos x="416" y="320"/>
                      </a:cxn>
                      <a:cxn ang="0">
                        <a:pos x="400" y="348"/>
                      </a:cxn>
                      <a:cxn ang="0">
                        <a:pos x="390" y="362"/>
                      </a:cxn>
                    </a:cxnLst>
                    <a:rect l="0" t="0" r="r" b="b"/>
                    <a:pathLst>
                      <a:path w="480" h="618">
                        <a:moveTo>
                          <a:pt x="480" y="240"/>
                        </a:moveTo>
                        <a:lnTo>
                          <a:pt x="480" y="240"/>
                        </a:lnTo>
                        <a:lnTo>
                          <a:pt x="480" y="216"/>
                        </a:lnTo>
                        <a:lnTo>
                          <a:pt x="476" y="192"/>
                        </a:lnTo>
                        <a:lnTo>
                          <a:pt x="470" y="170"/>
                        </a:lnTo>
                        <a:lnTo>
                          <a:pt x="462" y="148"/>
                        </a:lnTo>
                        <a:lnTo>
                          <a:pt x="452" y="126"/>
                        </a:lnTo>
                        <a:lnTo>
                          <a:pt x="440" y="106"/>
                        </a:lnTo>
                        <a:lnTo>
                          <a:pt x="426" y="88"/>
                        </a:lnTo>
                        <a:lnTo>
                          <a:pt x="410" y="70"/>
                        </a:lnTo>
                        <a:lnTo>
                          <a:pt x="394" y="56"/>
                        </a:lnTo>
                        <a:lnTo>
                          <a:pt x="374" y="42"/>
                        </a:lnTo>
                        <a:lnTo>
                          <a:pt x="356" y="30"/>
                        </a:lnTo>
                        <a:lnTo>
                          <a:pt x="334" y="20"/>
                        </a:lnTo>
                        <a:lnTo>
                          <a:pt x="312" y="12"/>
                        </a:lnTo>
                        <a:lnTo>
                          <a:pt x="290" y="6"/>
                        </a:lnTo>
                        <a:lnTo>
                          <a:pt x="266" y="2"/>
                        </a:lnTo>
                        <a:lnTo>
                          <a:pt x="240" y="0"/>
                        </a:lnTo>
                        <a:lnTo>
                          <a:pt x="240" y="0"/>
                        </a:lnTo>
                        <a:lnTo>
                          <a:pt x="216" y="2"/>
                        </a:lnTo>
                        <a:lnTo>
                          <a:pt x="192" y="6"/>
                        </a:lnTo>
                        <a:lnTo>
                          <a:pt x="170" y="12"/>
                        </a:lnTo>
                        <a:lnTo>
                          <a:pt x="148" y="20"/>
                        </a:lnTo>
                        <a:lnTo>
                          <a:pt x="126" y="30"/>
                        </a:lnTo>
                        <a:lnTo>
                          <a:pt x="106" y="42"/>
                        </a:lnTo>
                        <a:lnTo>
                          <a:pt x="88" y="56"/>
                        </a:lnTo>
                        <a:lnTo>
                          <a:pt x="72" y="70"/>
                        </a:lnTo>
                        <a:lnTo>
                          <a:pt x="56" y="88"/>
                        </a:lnTo>
                        <a:lnTo>
                          <a:pt x="42" y="106"/>
                        </a:lnTo>
                        <a:lnTo>
                          <a:pt x="30" y="126"/>
                        </a:lnTo>
                        <a:lnTo>
                          <a:pt x="20" y="148"/>
                        </a:lnTo>
                        <a:lnTo>
                          <a:pt x="12" y="170"/>
                        </a:lnTo>
                        <a:lnTo>
                          <a:pt x="6" y="192"/>
                        </a:lnTo>
                        <a:lnTo>
                          <a:pt x="2" y="21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2" y="262"/>
                        </a:lnTo>
                        <a:lnTo>
                          <a:pt x="4" y="282"/>
                        </a:lnTo>
                        <a:lnTo>
                          <a:pt x="8" y="302"/>
                        </a:lnTo>
                        <a:lnTo>
                          <a:pt x="14" y="322"/>
                        </a:lnTo>
                        <a:lnTo>
                          <a:pt x="22" y="340"/>
                        </a:lnTo>
                        <a:lnTo>
                          <a:pt x="32" y="358"/>
                        </a:lnTo>
                        <a:lnTo>
                          <a:pt x="42" y="374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54" y="390"/>
                        </a:lnTo>
                        <a:lnTo>
                          <a:pt x="232" y="612"/>
                        </a:lnTo>
                        <a:lnTo>
                          <a:pt x="232" y="612"/>
                        </a:lnTo>
                        <a:lnTo>
                          <a:pt x="236" y="616"/>
                        </a:lnTo>
                        <a:lnTo>
                          <a:pt x="240" y="618"/>
                        </a:lnTo>
                        <a:lnTo>
                          <a:pt x="240" y="618"/>
                        </a:lnTo>
                        <a:lnTo>
                          <a:pt x="246" y="616"/>
                        </a:lnTo>
                        <a:lnTo>
                          <a:pt x="250" y="612"/>
                        </a:lnTo>
                        <a:lnTo>
                          <a:pt x="250" y="612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28" y="390"/>
                        </a:lnTo>
                        <a:lnTo>
                          <a:pt x="440" y="374"/>
                        </a:lnTo>
                        <a:lnTo>
                          <a:pt x="450" y="358"/>
                        </a:lnTo>
                        <a:lnTo>
                          <a:pt x="460" y="340"/>
                        </a:lnTo>
                        <a:lnTo>
                          <a:pt x="466" y="322"/>
                        </a:lnTo>
                        <a:lnTo>
                          <a:pt x="472" y="302"/>
                        </a:lnTo>
                        <a:lnTo>
                          <a:pt x="478" y="282"/>
                        </a:lnTo>
                        <a:lnTo>
                          <a:pt x="480" y="262"/>
                        </a:lnTo>
                        <a:lnTo>
                          <a:pt x="480" y="240"/>
                        </a:lnTo>
                        <a:lnTo>
                          <a:pt x="480" y="240"/>
                        </a:lnTo>
                        <a:close/>
                        <a:moveTo>
                          <a:pt x="390" y="362"/>
                        </a:moveTo>
                        <a:lnTo>
                          <a:pt x="240" y="548"/>
                        </a:lnTo>
                        <a:lnTo>
                          <a:pt x="94" y="364"/>
                        </a:lnTo>
                        <a:lnTo>
                          <a:pt x="92" y="362"/>
                        </a:lnTo>
                        <a:lnTo>
                          <a:pt x="90" y="360"/>
                        </a:lnTo>
                        <a:lnTo>
                          <a:pt x="90" y="360"/>
                        </a:lnTo>
                        <a:lnTo>
                          <a:pt x="82" y="348"/>
                        </a:lnTo>
                        <a:lnTo>
                          <a:pt x="72" y="334"/>
                        </a:lnTo>
                        <a:lnTo>
                          <a:pt x="66" y="320"/>
                        </a:lnTo>
                        <a:lnTo>
                          <a:pt x="60" y="304"/>
                        </a:lnTo>
                        <a:lnTo>
                          <a:pt x="54" y="288"/>
                        </a:lnTo>
                        <a:lnTo>
                          <a:pt x="52" y="274"/>
                        </a:lnTo>
                        <a:lnTo>
                          <a:pt x="50" y="258"/>
                        </a:lnTo>
                        <a:lnTo>
                          <a:pt x="48" y="240"/>
                        </a:lnTo>
                        <a:lnTo>
                          <a:pt x="48" y="240"/>
                        </a:lnTo>
                        <a:lnTo>
                          <a:pt x="50" y="222"/>
                        </a:lnTo>
                        <a:lnTo>
                          <a:pt x="52" y="202"/>
                        </a:lnTo>
                        <a:lnTo>
                          <a:pt x="58" y="184"/>
                        </a:lnTo>
                        <a:lnTo>
                          <a:pt x="64" y="166"/>
                        </a:lnTo>
                        <a:lnTo>
                          <a:pt x="72" y="150"/>
                        </a:lnTo>
                        <a:lnTo>
                          <a:pt x="82" y="134"/>
                        </a:lnTo>
                        <a:lnTo>
                          <a:pt x="92" y="118"/>
                        </a:lnTo>
                        <a:lnTo>
                          <a:pt x="106" y="106"/>
                        </a:lnTo>
                        <a:lnTo>
                          <a:pt x="118" y="92"/>
                        </a:lnTo>
                        <a:lnTo>
                          <a:pt x="134" y="82"/>
                        </a:lnTo>
                        <a:lnTo>
                          <a:pt x="150" y="72"/>
                        </a:lnTo>
                        <a:lnTo>
                          <a:pt x="166" y="64"/>
                        </a:lnTo>
                        <a:lnTo>
                          <a:pt x="184" y="58"/>
                        </a:lnTo>
                        <a:lnTo>
                          <a:pt x="202" y="52"/>
                        </a:lnTo>
                        <a:lnTo>
                          <a:pt x="222" y="50"/>
                        </a:lnTo>
                        <a:lnTo>
                          <a:pt x="240" y="48"/>
                        </a:lnTo>
                        <a:lnTo>
                          <a:pt x="240" y="48"/>
                        </a:lnTo>
                        <a:lnTo>
                          <a:pt x="260" y="50"/>
                        </a:lnTo>
                        <a:lnTo>
                          <a:pt x="280" y="52"/>
                        </a:lnTo>
                        <a:lnTo>
                          <a:pt x="298" y="58"/>
                        </a:lnTo>
                        <a:lnTo>
                          <a:pt x="316" y="64"/>
                        </a:lnTo>
                        <a:lnTo>
                          <a:pt x="332" y="72"/>
                        </a:lnTo>
                        <a:lnTo>
                          <a:pt x="348" y="82"/>
                        </a:lnTo>
                        <a:lnTo>
                          <a:pt x="362" y="92"/>
                        </a:lnTo>
                        <a:lnTo>
                          <a:pt x="376" y="106"/>
                        </a:lnTo>
                        <a:lnTo>
                          <a:pt x="388" y="118"/>
                        </a:lnTo>
                        <a:lnTo>
                          <a:pt x="400" y="134"/>
                        </a:lnTo>
                        <a:lnTo>
                          <a:pt x="410" y="150"/>
                        </a:lnTo>
                        <a:lnTo>
                          <a:pt x="418" y="166"/>
                        </a:lnTo>
                        <a:lnTo>
                          <a:pt x="424" y="184"/>
                        </a:lnTo>
                        <a:lnTo>
                          <a:pt x="428" y="202"/>
                        </a:lnTo>
                        <a:lnTo>
                          <a:pt x="432" y="222"/>
                        </a:lnTo>
                        <a:lnTo>
                          <a:pt x="432" y="240"/>
                        </a:lnTo>
                        <a:lnTo>
                          <a:pt x="432" y="240"/>
                        </a:lnTo>
                        <a:lnTo>
                          <a:pt x="432" y="258"/>
                        </a:lnTo>
                        <a:lnTo>
                          <a:pt x="430" y="274"/>
                        </a:lnTo>
                        <a:lnTo>
                          <a:pt x="426" y="288"/>
                        </a:lnTo>
                        <a:lnTo>
                          <a:pt x="422" y="304"/>
                        </a:lnTo>
                        <a:lnTo>
                          <a:pt x="416" y="320"/>
                        </a:lnTo>
                        <a:lnTo>
                          <a:pt x="408" y="334"/>
                        </a:lnTo>
                        <a:lnTo>
                          <a:pt x="400" y="348"/>
                        </a:lnTo>
                        <a:lnTo>
                          <a:pt x="390" y="360"/>
                        </a:lnTo>
                        <a:lnTo>
                          <a:pt x="390" y="362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 dirty="0"/>
                  </a:p>
                </p:txBody>
              </p:sp>
              <p:sp>
                <p:nvSpPr>
                  <p:cNvPr id="25" name="Freeform 115"/>
                  <p:cNvSpPr>
                    <a:spLocks/>
                  </p:cNvSpPr>
                  <p:nvPr/>
                </p:nvSpPr>
                <p:spPr bwMode="auto">
                  <a:xfrm>
                    <a:off x="2421092" y="1878167"/>
                    <a:ext cx="529915" cy="529915"/>
                  </a:xfrm>
                  <a:custGeom>
                    <a:avLst/>
                    <a:gdLst/>
                    <a:ahLst/>
                    <a:cxnLst>
                      <a:cxn ang="0">
                        <a:pos x="84" y="0"/>
                      </a:cxn>
                      <a:cxn ang="0">
                        <a:pos x="84" y="0"/>
                      </a:cxn>
                      <a:cxn ang="0">
                        <a:pos x="102" y="2"/>
                      </a:cxn>
                      <a:cxn ang="0">
                        <a:pos x="118" y="8"/>
                      </a:cxn>
                      <a:cxn ang="0">
                        <a:pos x="132" y="16"/>
                      </a:cxn>
                      <a:cxn ang="0">
                        <a:pos x="144" y="26"/>
                      </a:cxn>
                      <a:cxn ang="0">
                        <a:pos x="154" y="38"/>
                      </a:cxn>
                      <a:cxn ang="0">
                        <a:pos x="162" y="52"/>
                      </a:cxn>
                      <a:cxn ang="0">
                        <a:pos x="168" y="68"/>
                      </a:cxn>
                      <a:cxn ang="0">
                        <a:pos x="168" y="84"/>
                      </a:cxn>
                      <a:cxn ang="0">
                        <a:pos x="168" y="84"/>
                      </a:cxn>
                      <a:cxn ang="0">
                        <a:pos x="168" y="102"/>
                      </a:cxn>
                      <a:cxn ang="0">
                        <a:pos x="162" y="118"/>
                      </a:cxn>
                      <a:cxn ang="0">
                        <a:pos x="154" y="132"/>
                      </a:cxn>
                      <a:cxn ang="0">
                        <a:pos x="144" y="144"/>
                      </a:cxn>
                      <a:cxn ang="0">
                        <a:pos x="132" y="154"/>
                      </a:cxn>
                      <a:cxn ang="0">
                        <a:pos x="118" y="162"/>
                      </a:cxn>
                      <a:cxn ang="0">
                        <a:pos x="102" y="166"/>
                      </a:cxn>
                      <a:cxn ang="0">
                        <a:pos x="84" y="168"/>
                      </a:cxn>
                      <a:cxn ang="0">
                        <a:pos x="84" y="168"/>
                      </a:cxn>
                      <a:cxn ang="0">
                        <a:pos x="68" y="166"/>
                      </a:cxn>
                      <a:cxn ang="0">
                        <a:pos x="52" y="162"/>
                      </a:cxn>
                      <a:cxn ang="0">
                        <a:pos x="38" y="154"/>
                      </a:cxn>
                      <a:cxn ang="0">
                        <a:pos x="26" y="144"/>
                      </a:cxn>
                      <a:cxn ang="0">
                        <a:pos x="16" y="132"/>
                      </a:cxn>
                      <a:cxn ang="0">
                        <a:pos x="8" y="118"/>
                      </a:cxn>
                      <a:cxn ang="0">
                        <a:pos x="2" y="102"/>
                      </a:cxn>
                      <a:cxn ang="0">
                        <a:pos x="0" y="84"/>
                      </a:cxn>
                      <a:cxn ang="0">
                        <a:pos x="0" y="84"/>
                      </a:cxn>
                      <a:cxn ang="0">
                        <a:pos x="2" y="68"/>
                      </a:cxn>
                      <a:cxn ang="0">
                        <a:pos x="8" y="52"/>
                      </a:cxn>
                      <a:cxn ang="0">
                        <a:pos x="16" y="38"/>
                      </a:cxn>
                      <a:cxn ang="0">
                        <a:pos x="26" y="26"/>
                      </a:cxn>
                      <a:cxn ang="0">
                        <a:pos x="38" y="16"/>
                      </a:cxn>
                      <a:cxn ang="0">
                        <a:pos x="52" y="8"/>
                      </a:cxn>
                      <a:cxn ang="0">
                        <a:pos x="68" y="2"/>
                      </a:cxn>
                      <a:cxn ang="0">
                        <a:pos x="84" y="0"/>
                      </a:cxn>
                      <a:cxn ang="0">
                        <a:pos x="84" y="0"/>
                      </a:cxn>
                    </a:cxnLst>
                    <a:rect l="0" t="0" r="r" b="b"/>
                    <a:pathLst>
                      <a:path w="168" h="168">
                        <a:moveTo>
                          <a:pt x="84" y="0"/>
                        </a:moveTo>
                        <a:lnTo>
                          <a:pt x="84" y="0"/>
                        </a:lnTo>
                        <a:lnTo>
                          <a:pt x="102" y="2"/>
                        </a:lnTo>
                        <a:lnTo>
                          <a:pt x="118" y="8"/>
                        </a:lnTo>
                        <a:lnTo>
                          <a:pt x="132" y="16"/>
                        </a:lnTo>
                        <a:lnTo>
                          <a:pt x="144" y="26"/>
                        </a:lnTo>
                        <a:lnTo>
                          <a:pt x="154" y="38"/>
                        </a:lnTo>
                        <a:lnTo>
                          <a:pt x="162" y="52"/>
                        </a:lnTo>
                        <a:lnTo>
                          <a:pt x="168" y="68"/>
                        </a:lnTo>
                        <a:lnTo>
                          <a:pt x="168" y="84"/>
                        </a:lnTo>
                        <a:lnTo>
                          <a:pt x="168" y="84"/>
                        </a:lnTo>
                        <a:lnTo>
                          <a:pt x="168" y="102"/>
                        </a:lnTo>
                        <a:lnTo>
                          <a:pt x="162" y="118"/>
                        </a:lnTo>
                        <a:lnTo>
                          <a:pt x="154" y="132"/>
                        </a:lnTo>
                        <a:lnTo>
                          <a:pt x="144" y="144"/>
                        </a:lnTo>
                        <a:lnTo>
                          <a:pt x="132" y="154"/>
                        </a:lnTo>
                        <a:lnTo>
                          <a:pt x="118" y="162"/>
                        </a:lnTo>
                        <a:lnTo>
                          <a:pt x="102" y="166"/>
                        </a:lnTo>
                        <a:lnTo>
                          <a:pt x="84" y="168"/>
                        </a:lnTo>
                        <a:lnTo>
                          <a:pt x="84" y="168"/>
                        </a:lnTo>
                        <a:lnTo>
                          <a:pt x="68" y="166"/>
                        </a:lnTo>
                        <a:lnTo>
                          <a:pt x="52" y="162"/>
                        </a:lnTo>
                        <a:lnTo>
                          <a:pt x="38" y="154"/>
                        </a:lnTo>
                        <a:lnTo>
                          <a:pt x="26" y="144"/>
                        </a:lnTo>
                        <a:lnTo>
                          <a:pt x="16" y="132"/>
                        </a:lnTo>
                        <a:lnTo>
                          <a:pt x="8" y="118"/>
                        </a:lnTo>
                        <a:lnTo>
                          <a:pt x="2" y="102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2" y="68"/>
                        </a:lnTo>
                        <a:lnTo>
                          <a:pt x="8" y="52"/>
                        </a:lnTo>
                        <a:lnTo>
                          <a:pt x="16" y="38"/>
                        </a:lnTo>
                        <a:lnTo>
                          <a:pt x="26" y="26"/>
                        </a:lnTo>
                        <a:lnTo>
                          <a:pt x="38" y="16"/>
                        </a:lnTo>
                        <a:lnTo>
                          <a:pt x="52" y="8"/>
                        </a:lnTo>
                        <a:lnTo>
                          <a:pt x="68" y="2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solidFill>
                    <a:schemeClr val="tx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09630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21926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828891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43852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3048152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65778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4267413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4877044" algn="l" defTabSz="609630" rtl="0" eaLnBrk="1" latinLnBrk="0" hangingPunct="1"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 sz="3200"/>
                  </a:p>
                </p:txBody>
              </p:sp>
            </p:grpSp>
          </p:grpSp>
          <p:sp>
            <p:nvSpPr>
              <p:cNvPr id="21" name="文本框 36"/>
              <p:cNvSpPr txBox="1"/>
              <p:nvPr/>
            </p:nvSpPr>
            <p:spPr>
              <a:xfrm>
                <a:off x="7317657" y="1310634"/>
                <a:ext cx="385264" cy="37707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630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26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91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52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8152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78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413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7044" algn="l" defTabSz="60963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2667" b="1" dirty="0">
                    <a:solidFill>
                      <a:schemeClr val="bg1"/>
                    </a:solidFill>
                  </a:rPr>
                  <a:t>4</a:t>
                </a:r>
                <a:endParaRPr kumimoji="1" lang="zh-CN" altLang="en-US" sz="2667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4" name="文本框 8"/>
          <p:cNvSpPr txBox="1"/>
          <p:nvPr/>
        </p:nvSpPr>
        <p:spPr>
          <a:xfrm>
            <a:off x="3325666" y="3164967"/>
            <a:ext cx="2731182" cy="245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透過目前已開放的</a:t>
            </a:r>
            <a:r>
              <a:rPr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服務水準門檻分級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資料，預設出台三線上的門檻分級，並將過濾出來的動態資訊</a:t>
            </a:r>
            <a:r>
              <a:rPr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依照速率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做服務水準</a:t>
            </a:r>
            <a:r>
              <a:rPr lang="zh-TW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分級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08593" y="3141896"/>
            <a:ext cx="26159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每五分鐘從</a:t>
            </a:r>
            <a:r>
              <a:rPr lang="zh-TW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五分鐘動態資訊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擷取時間、速率、方向，將速率準換為服務水準後將資料儲存成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檔。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976316" y="3164967"/>
            <a:ext cx="27814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zh-TW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五分鐘動態歷史資訊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擷取時間、速率、方向並儲存成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檔，採用之時間範圍為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2016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月至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月。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19042"/>
            <a:ext cx="14839602" cy="830997"/>
            <a:chOff x="-1444779" y="34137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085499" y="34137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預測車</a:t>
              </a:r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8"/>
          <p:cNvSpPr txBox="1"/>
          <p:nvPr/>
        </p:nvSpPr>
        <p:spPr>
          <a:xfrm>
            <a:off x="500341" y="3155752"/>
            <a:ext cx="2731182" cy="285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lang="zh-TW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靜態資訊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中擷取出台三線行經</a:t>
            </a:r>
            <a:r>
              <a:rPr lang="zh-TW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桃竹苗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</a:t>
            </a:r>
            <a:r>
              <a:rPr lang="zh-TW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偵測器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設置點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、經緯度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刪除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損壞之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偵測器以及新增三灣鄉、三義鄉上的代表偵測器，一共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採用</a:t>
            </a:r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TW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</a:t>
            </a:r>
            <a:r>
              <a:rPr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偵測器</a:t>
            </a: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4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8"/>
          <p:cNvSpPr txBox="1"/>
          <p:nvPr/>
        </p:nvSpPr>
        <p:spPr>
          <a:xfrm>
            <a:off x="5264574" y="2724218"/>
            <a:ext cx="594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800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貝氏機率分類演算法</a:t>
            </a:r>
          </a:p>
        </p:txBody>
      </p:sp>
      <p:sp>
        <p:nvSpPr>
          <p:cNvPr id="44" name="矩形 43"/>
          <p:cNvSpPr/>
          <p:nvPr/>
        </p:nvSpPr>
        <p:spPr>
          <a:xfrm>
            <a:off x="65033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15777"/>
            <a:ext cx="14839602" cy="830997"/>
            <a:chOff x="-1444779" y="30872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697027" y="30872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實作方法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圖片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  <p:sp>
        <p:nvSpPr>
          <p:cNvPr id="53" name="文本框 2"/>
          <p:cNvSpPr txBox="1"/>
          <p:nvPr/>
        </p:nvSpPr>
        <p:spPr>
          <a:xfrm>
            <a:off x="2069223" y="2631884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演算法</a:t>
            </a:r>
            <a:endParaRPr lang="en-US" altLang="zh-CN" sz="6000" dirty="0" smtClean="0">
              <a:solidFill>
                <a:srgbClr val="5A7698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文本框 2"/>
          <p:cNvSpPr txBox="1"/>
          <p:nvPr/>
        </p:nvSpPr>
        <p:spPr>
          <a:xfrm>
            <a:off x="1648541" y="4040470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程式</a:t>
            </a:r>
            <a:r>
              <a:rPr lang="zh-TW" altLang="en-US" sz="5400" dirty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語言</a:t>
            </a:r>
            <a:endParaRPr lang="en-US" altLang="zh-CN" sz="5400" dirty="0" smtClean="0">
              <a:solidFill>
                <a:srgbClr val="5A7698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6" name="直接连接符 6"/>
          <p:cNvCxnSpPr/>
          <p:nvPr/>
        </p:nvCxnSpPr>
        <p:spPr>
          <a:xfrm flipV="1">
            <a:off x="4870026" y="2248892"/>
            <a:ext cx="12969" cy="3228882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8"/>
          <p:cNvSpPr txBox="1"/>
          <p:nvPr/>
        </p:nvSpPr>
        <p:spPr>
          <a:xfrm>
            <a:off x="5264574" y="4040470"/>
            <a:ext cx="594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Python</a:t>
            </a:r>
            <a:r>
              <a:rPr lang="zh-TW" altLang="en-US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、</a:t>
            </a:r>
            <a:r>
              <a:rPr lang="en-US" altLang="zh-TW" sz="4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Django</a:t>
            </a:r>
            <a:endParaRPr lang="zh-TW" altLang="en-US" sz="4800" dirty="0">
              <a:solidFill>
                <a:schemeClr val="tx2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44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8"/>
          <p:cNvSpPr txBox="1"/>
          <p:nvPr/>
        </p:nvSpPr>
        <p:spPr>
          <a:xfrm>
            <a:off x="4499215" y="3724267"/>
            <a:ext cx="3810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lang="zh-TW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損壞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或訊號異常，導致該時間點上</a:t>
            </a:r>
            <a:r>
              <a:rPr lang="zh-TW" altLang="zh-TW" sz="3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無資料或資料缺失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，影響車流量預測分析結果。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8387454" y="3724267"/>
            <a:ext cx="3632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桃竹苗</a:t>
            </a:r>
            <a:r>
              <a:rPr lang="zh-TW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路段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zh-TW" sz="3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服務水準資料未開放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，無法正確地依照該門檻進行服務水準的</a:t>
            </a:r>
            <a:r>
              <a:rPr lang="zh-TW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分級。</a:t>
            </a:r>
            <a:endParaRPr lang="zh-TW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-1457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-1387084" y="119042"/>
            <a:ext cx="14839602" cy="830997"/>
            <a:chOff x="-1444779" y="34137"/>
            <a:chExt cx="14839602" cy="830997"/>
          </a:xfrm>
        </p:grpSpPr>
        <p:sp>
          <p:nvSpPr>
            <p:cNvPr id="46" name="文本框 2"/>
            <p:cNvSpPr txBox="1"/>
            <p:nvPr/>
          </p:nvSpPr>
          <p:spPr>
            <a:xfrm>
              <a:off x="4085499" y="34137"/>
              <a:ext cx="38964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使用上的困難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7" name="直線接點 46"/>
            <p:cNvCxnSpPr/>
            <p:nvPr/>
          </p:nvCxnSpPr>
          <p:spPr>
            <a:xfrm>
              <a:off x="8049950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-14447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8"/>
          <p:cNvSpPr txBox="1"/>
          <p:nvPr/>
        </p:nvSpPr>
        <p:spPr>
          <a:xfrm>
            <a:off x="184554" y="3713296"/>
            <a:ext cx="402977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數量少且分佈不</a:t>
            </a:r>
            <a:r>
              <a:rPr lang="zh-TW" altLang="zh-TW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均，</a:t>
            </a:r>
            <a:r>
              <a:rPr lang="zh-TW" altLang="zh-TW" sz="3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景點與</a:t>
            </a:r>
            <a:r>
              <a:rPr lang="en-US" altLang="zh-TW" sz="3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VD</a:t>
            </a:r>
            <a:r>
              <a:rPr lang="zh-TW" altLang="zh-TW" sz="3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設置位置並沒有配合到</a:t>
            </a:r>
            <a:r>
              <a:rPr lang="zh-TW" altLang="zh-TW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，車流量預測結果無法完整呈現出景點的車流量結果。</a:t>
            </a:r>
          </a:p>
        </p:txBody>
      </p:sp>
      <p:pic>
        <p:nvPicPr>
          <p:cNvPr id="54" name="圖片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62" y="1282625"/>
            <a:ext cx="2035545" cy="203554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75" y="2266035"/>
            <a:ext cx="747685" cy="74768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85"/>
          <a:stretch/>
        </p:blipFill>
        <p:spPr>
          <a:xfrm>
            <a:off x="4957939" y="1323686"/>
            <a:ext cx="1235827" cy="226695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909" y="1483824"/>
            <a:ext cx="2106821" cy="210682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64" y="2030487"/>
            <a:ext cx="1157057" cy="1157057"/>
          </a:xfrm>
          <a:prstGeom prst="rect">
            <a:avLst/>
          </a:prstGeom>
        </p:spPr>
      </p:pic>
      <p:cxnSp>
        <p:nvCxnSpPr>
          <p:cNvPr id="56" name="直接连接符 6"/>
          <p:cNvCxnSpPr/>
          <p:nvPr/>
        </p:nvCxnSpPr>
        <p:spPr>
          <a:xfrm flipV="1">
            <a:off x="4313208" y="1420756"/>
            <a:ext cx="19345" cy="4816142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6"/>
          <p:cNvCxnSpPr/>
          <p:nvPr/>
        </p:nvCxnSpPr>
        <p:spPr>
          <a:xfrm flipV="1">
            <a:off x="8269226" y="1420756"/>
            <a:ext cx="19345" cy="4816142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25" y="1440793"/>
            <a:ext cx="431703" cy="431703"/>
          </a:xfrm>
          <a:prstGeom prst="rect">
            <a:avLst/>
          </a:prstGeom>
        </p:spPr>
      </p:pic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1"/>
          <a:stretch/>
        </p:blipFill>
        <p:spPr>
          <a:xfrm>
            <a:off x="6167888" y="1323686"/>
            <a:ext cx="1063187" cy="2266959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20" y="1483824"/>
            <a:ext cx="1195626" cy="11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3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940690" y="2142976"/>
            <a:ext cx="43122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Part </a:t>
            </a:r>
            <a:r>
              <a:rPr lang="en-US" altLang="zh-TW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zh-CN" altLang="en-US" sz="11500" dirty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6"/>
          <p:cNvCxnSpPr/>
          <p:nvPr/>
        </p:nvCxnSpPr>
        <p:spPr>
          <a:xfrm>
            <a:off x="1052619" y="3873047"/>
            <a:ext cx="47262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37" y="0"/>
            <a:ext cx="11430000" cy="6858000"/>
          </a:xfrm>
          <a:prstGeom prst="flowChartManualOperation">
            <a:avLst/>
          </a:prstGeom>
        </p:spPr>
      </p:pic>
      <p:sp>
        <p:nvSpPr>
          <p:cNvPr id="8" name="文本占位符 3"/>
          <p:cNvSpPr>
            <a:spLocks noGrp="1"/>
          </p:cNvSpPr>
          <p:nvPr/>
        </p:nvSpPr>
        <p:spPr>
          <a:xfrm>
            <a:off x="12419073" y="6280638"/>
            <a:ext cx="952624" cy="495300"/>
          </a:xfrm>
          <a:prstGeom prst="rect">
            <a:avLst/>
          </a:prstGeom>
        </p:spPr>
        <p:txBody>
          <a:bodyPr vert="horz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940690" y="387134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實作方法</a:t>
            </a:r>
            <a:endParaRPr lang="en-US" altLang="zh-CN" sz="9600" b="1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4270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469"/>
            <a:ext cx="11036968" cy="6583531"/>
          </a:xfrm>
          <a:prstGeom prst="rtTriangle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062011" y="1630393"/>
            <a:ext cx="4978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故事的開</a:t>
            </a:r>
            <a:r>
              <a:rPr lang="zh-TW" alt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始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83723" y="2927593"/>
            <a:ext cx="4978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系統展示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44919" y="4215970"/>
            <a:ext cx="4978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實作方法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2"/>
          <p:cNvSpPr txBox="1"/>
          <p:nvPr/>
        </p:nvSpPr>
        <p:spPr>
          <a:xfrm>
            <a:off x="8849647" y="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500" b="1" dirty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目錄</a:t>
            </a:r>
            <a:endParaRPr lang="en-US" altLang="zh-CN" sz="11500" b="1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4" name="直接连接符 6"/>
          <p:cNvCxnSpPr/>
          <p:nvPr/>
        </p:nvCxnSpPr>
        <p:spPr>
          <a:xfrm flipV="1">
            <a:off x="8849647" y="274469"/>
            <a:ext cx="0" cy="135592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-189006" y="231339"/>
            <a:ext cx="11312239" cy="6650611"/>
          </a:xfrm>
          <a:prstGeom prst="line">
            <a:avLst/>
          </a:prstGeom>
          <a:ln w="152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1"/>
          <p:cNvSpPr/>
          <p:nvPr/>
        </p:nvSpPr>
        <p:spPr>
          <a:xfrm>
            <a:off x="2838305" y="1633222"/>
            <a:ext cx="875393" cy="875393"/>
          </a:xfrm>
          <a:prstGeom prst="ellipse">
            <a:avLst/>
          </a:prstGeom>
          <a:solidFill>
            <a:srgbClr val="FFD03C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cs typeface="+mn-ea"/>
                <a:sym typeface="+mn-lt"/>
              </a:rPr>
              <a:t>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7" name="椭圆 4"/>
          <p:cNvSpPr/>
          <p:nvPr/>
        </p:nvSpPr>
        <p:spPr>
          <a:xfrm>
            <a:off x="4883723" y="2954903"/>
            <a:ext cx="875393" cy="875393"/>
          </a:xfrm>
          <a:prstGeom prst="ellipse">
            <a:avLst/>
          </a:prstGeom>
          <a:solidFill>
            <a:srgbClr val="FFD03C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cs typeface="+mn-ea"/>
                <a:sym typeface="+mn-lt"/>
              </a:rPr>
              <a:t>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6" name="椭圆 3"/>
          <p:cNvSpPr/>
          <p:nvPr/>
        </p:nvSpPr>
        <p:spPr>
          <a:xfrm>
            <a:off x="6935228" y="4228027"/>
            <a:ext cx="875393" cy="875393"/>
          </a:xfrm>
          <a:prstGeom prst="ellipse">
            <a:avLst/>
          </a:prstGeom>
          <a:solidFill>
            <a:srgbClr val="FFD03C"/>
          </a:soli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cs typeface="+mn-ea"/>
                <a:sym typeface="+mn-lt"/>
              </a:rPr>
              <a:t>3</a:t>
            </a:r>
            <a:endParaRPr lang="zh-CN" altLang="en-US" sz="3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69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535247" y="2117096"/>
            <a:ext cx="43122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Part 1</a:t>
            </a:r>
            <a:endParaRPr lang="zh-CN" altLang="en-US" sz="11500" dirty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535247" y="3845460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故事的開始</a:t>
            </a:r>
            <a:endParaRPr lang="en-US" altLang="zh-CN" sz="9600" b="1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6"/>
          <p:cNvCxnSpPr/>
          <p:nvPr/>
        </p:nvCxnSpPr>
        <p:spPr>
          <a:xfrm>
            <a:off x="647176" y="3847167"/>
            <a:ext cx="47262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37" y="0"/>
            <a:ext cx="9144000" cy="6858000"/>
          </a:xfrm>
          <a:prstGeom prst="flowChartManualOperation">
            <a:avLst/>
          </a:prstGeom>
        </p:spPr>
      </p:pic>
      <p:sp>
        <p:nvSpPr>
          <p:cNvPr id="8" name="文本占位符 3"/>
          <p:cNvSpPr>
            <a:spLocks noGrp="1"/>
          </p:cNvSpPr>
          <p:nvPr/>
        </p:nvSpPr>
        <p:spPr>
          <a:xfrm>
            <a:off x="12419073" y="6280638"/>
            <a:ext cx="952624" cy="495300"/>
          </a:xfrm>
          <a:prstGeom prst="rect">
            <a:avLst/>
          </a:prstGeom>
        </p:spPr>
        <p:txBody>
          <a:bodyPr vert="horz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28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4"/>
          <a:stretch/>
        </p:blipFill>
        <p:spPr>
          <a:xfrm>
            <a:off x="2257146" y="2068150"/>
            <a:ext cx="1693323" cy="168630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-3140" y="-2880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群組 45"/>
          <p:cNvGrpSpPr/>
          <p:nvPr/>
        </p:nvGrpSpPr>
        <p:grpSpPr>
          <a:xfrm>
            <a:off x="-929884" y="104812"/>
            <a:ext cx="13921701" cy="830997"/>
            <a:chOff x="-987579" y="19907"/>
            <a:chExt cx="13921701" cy="830997"/>
          </a:xfrm>
        </p:grpSpPr>
        <p:sp>
          <p:nvSpPr>
            <p:cNvPr id="47" name="文本框 2"/>
            <p:cNvSpPr txBox="1"/>
            <p:nvPr/>
          </p:nvSpPr>
          <p:spPr>
            <a:xfrm>
              <a:off x="4323123" y="19907"/>
              <a:ext cx="3418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故事的開</a:t>
              </a:r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始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758924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-987579" y="549118"/>
              <a:ext cx="534487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/>
          <p:cNvSpPr/>
          <p:nvPr/>
        </p:nvSpPr>
        <p:spPr>
          <a:xfrm>
            <a:off x="133528" y="2914970"/>
            <a:ext cx="37135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浪漫</a:t>
            </a:r>
            <a:r>
              <a:rPr lang="en-US" altLang="zh-TW" sz="8000" dirty="0" smtClean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/>
            </a:r>
            <a:br>
              <a:rPr lang="en-US" altLang="zh-TW" sz="8000" dirty="0" smtClean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</a:br>
            <a:r>
              <a:rPr lang="zh-TW" altLang="en-US" sz="8000" dirty="0" smtClean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台</a:t>
            </a:r>
            <a:r>
              <a:rPr lang="zh-TW" altLang="en-US" sz="8000" dirty="0" smtClean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三</a:t>
            </a:r>
            <a:r>
              <a:rPr lang="zh-TW" altLang="en-US" sz="8000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線</a:t>
            </a:r>
            <a:endParaRPr lang="zh-CN" altLang="en-US" sz="8000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646944" y="2466073"/>
            <a:ext cx="3713574" cy="3049297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zh-TW" altLang="en-US" sz="7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爛</a:t>
            </a:r>
            <a:r>
              <a:rPr lang="zh-TW" altLang="en-US" sz="7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慢</a:t>
            </a:r>
            <a:endParaRPr lang="en-US" altLang="zh-TW" sz="72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pPr algn="ctr"/>
            <a:r>
              <a:rPr lang="zh-TW" altLang="en-US" sz="7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台</a:t>
            </a:r>
            <a:r>
              <a:rPr lang="zh-TW" altLang="en-US" sz="7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塞</a:t>
            </a:r>
            <a:r>
              <a:rPr lang="zh-TW" altLang="en-US" sz="7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線</a:t>
            </a:r>
            <a:endParaRPr lang="zh-CN" altLang="en-US" sz="7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149941" y="4628225"/>
            <a:ext cx="2705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塞</a:t>
            </a:r>
            <a:r>
              <a:rPr lang="zh-TW" altLang="en-US" sz="48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車</a:t>
            </a:r>
            <a:endParaRPr lang="zh-CN" altLang="en-US" sz="4800" dirty="0">
              <a:solidFill>
                <a:schemeClr val="accent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167856" y="3356536"/>
            <a:ext cx="3928579" cy="1907921"/>
            <a:chOff x="3819275" y="3522953"/>
            <a:chExt cx="3980080" cy="1844620"/>
          </a:xfrm>
        </p:grpSpPr>
        <p:sp>
          <p:nvSpPr>
            <p:cNvPr id="72" name="矩形 71"/>
            <p:cNvSpPr/>
            <p:nvPr/>
          </p:nvSpPr>
          <p:spPr>
            <a:xfrm>
              <a:off x="4858371" y="4266014"/>
              <a:ext cx="1122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28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599973" y="4145989"/>
              <a:ext cx="11225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3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243709" y="4844353"/>
              <a:ext cx="1122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28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189873" y="3658510"/>
              <a:ext cx="11225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28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5094323" y="3522953"/>
              <a:ext cx="270503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4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819275" y="4039031"/>
              <a:ext cx="270503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800" dirty="0" smtClean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塞</a:t>
              </a:r>
              <a:r>
                <a:rPr lang="zh-TW" altLang="en-US" sz="4800" dirty="0">
                  <a:solidFill>
                    <a:schemeClr val="accent2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rPr>
                <a:t>車</a:t>
              </a:r>
              <a:endParaRPr lang="zh-CN" altLang="en-US" sz="48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endParaRPr>
            </a:p>
          </p:txBody>
        </p:sp>
      </p:grpSp>
      <p:pic>
        <p:nvPicPr>
          <p:cNvPr id="73" name="圖片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74" name="圖片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1494" t="12174" b="7826"/>
          <a:stretch/>
        </p:blipFill>
        <p:spPr>
          <a:xfrm>
            <a:off x="1997764" y="487016"/>
            <a:ext cx="7662787" cy="58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9" b="14792"/>
          <a:stretch/>
        </p:blipFill>
        <p:spPr>
          <a:xfrm>
            <a:off x="-15452" y="111210"/>
            <a:ext cx="12188860" cy="3317789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-3140" y="-28808"/>
            <a:ext cx="12192000" cy="1098239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群組 45"/>
          <p:cNvGrpSpPr/>
          <p:nvPr/>
        </p:nvGrpSpPr>
        <p:grpSpPr>
          <a:xfrm>
            <a:off x="-927689" y="111210"/>
            <a:ext cx="13921701" cy="830997"/>
            <a:chOff x="-987579" y="56915"/>
            <a:chExt cx="13921701" cy="830997"/>
          </a:xfrm>
        </p:grpSpPr>
        <p:sp>
          <p:nvSpPr>
            <p:cNvPr id="47" name="文本框 2"/>
            <p:cNvSpPr txBox="1"/>
            <p:nvPr/>
          </p:nvSpPr>
          <p:spPr>
            <a:xfrm>
              <a:off x="3781883" y="56915"/>
              <a:ext cx="4676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千金難</a:t>
              </a:r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買</a:t>
              </a:r>
              <a:r>
                <a:rPr lang="zh-TW" altLang="en-US" sz="48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早知</a:t>
              </a:r>
              <a:r>
                <a:rPr lang="zh-TW" altLang="en-US" sz="4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道</a:t>
              </a:r>
              <a:endParaRPr lang="zh-CN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48" name="直線接點 47"/>
            <p:cNvCxnSpPr/>
            <p:nvPr/>
          </p:nvCxnSpPr>
          <p:spPr>
            <a:xfrm>
              <a:off x="8260682" y="549118"/>
              <a:ext cx="467344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-987579" y="549118"/>
              <a:ext cx="4667383" cy="0"/>
            </a:xfrm>
            <a:prstGeom prst="line">
              <a:avLst/>
            </a:prstGeom>
            <a:ln w="381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線接點 3"/>
          <p:cNvCxnSpPr/>
          <p:nvPr/>
        </p:nvCxnSpPr>
        <p:spPr>
          <a:xfrm flipV="1">
            <a:off x="-375906" y="3429000"/>
            <a:ext cx="1531848" cy="6658"/>
          </a:xfrm>
          <a:prstGeom prst="line">
            <a:avLst/>
          </a:prstGeom>
          <a:ln w="57150">
            <a:solidFill>
              <a:srgbClr val="5A7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1148863" y="3078664"/>
            <a:ext cx="623530" cy="623530"/>
          </a:xfrm>
          <a:prstGeom prst="ellipse">
            <a:avLst/>
          </a:prstGeom>
          <a:solidFill>
            <a:srgbClr val="5A7698"/>
          </a:solidFill>
          <a:ln>
            <a:solidFill>
              <a:srgbClr val="5A7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35" name="文本框 8"/>
          <p:cNvSpPr txBox="1"/>
          <p:nvPr/>
        </p:nvSpPr>
        <p:spPr>
          <a:xfrm>
            <a:off x="325736" y="3861252"/>
            <a:ext cx="2493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</a:t>
            </a:r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顯示</a:t>
            </a:r>
            <a:r>
              <a:rPr lang="zh-TW" altLang="en-US" sz="30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桃竹苗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台三線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上的景點位置。</a:t>
            </a:r>
            <a:endParaRPr lang="zh-TW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8"/>
          <p:cNvSpPr txBox="1"/>
          <p:nvPr/>
        </p:nvSpPr>
        <p:spPr>
          <a:xfrm>
            <a:off x="2818771" y="3881949"/>
            <a:ext cx="2628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3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預測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</a:t>
            </a:r>
            <a:r>
              <a:rPr lang="zh-TW" altLang="en-US" sz="30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到達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景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點的</a:t>
            </a:r>
            <a:r>
              <a:rPr lang="zh-TW" altLang="en-US" sz="30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時間</a:t>
            </a:r>
            <a:r>
              <a:rPr lang="en-US" altLang="zh-TW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(t)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8"/>
          <p:cNvSpPr txBox="1"/>
          <p:nvPr/>
        </p:nvSpPr>
        <p:spPr>
          <a:xfrm>
            <a:off x="5468581" y="3871065"/>
            <a:ext cx="2693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以各景點</a:t>
            </a:r>
            <a:r>
              <a:rPr lang="zh-TW" altLang="en-US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過</a:t>
            </a:r>
            <a:r>
              <a:rPr lang="zh-TW" altLang="en-US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車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流資料來</a:t>
            </a:r>
            <a:r>
              <a:rPr lang="zh-TW" altLang="en-US" sz="3000" dirty="0" smtClean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預測</a:t>
            </a:r>
            <a:r>
              <a:rPr lang="zh-TW" altLang="en-US" sz="30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到達時</a:t>
            </a:r>
            <a:r>
              <a:rPr lang="en-US" altLang="zh-TW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(t)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的車流狀態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TW" altLang="zh-TW" sz="3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8281760" y="3860052"/>
            <a:ext cx="3381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地圖</a:t>
            </a:r>
            <a:r>
              <a:rPr lang="zh-TW" altLang="en-US" sz="3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上以圖像來顯示車流狀態。</a:t>
            </a:r>
            <a:endParaRPr lang="en-US" altLang="zh-TW" sz="3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箭頭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北上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顏色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塞車、車</a:t>
            </a:r>
            <a:r>
              <a:rPr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、流暢</a:t>
            </a:r>
            <a:endParaRPr lang="zh-TW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-48409" y="1916815"/>
            <a:ext cx="12452942" cy="714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77332" y="1900517"/>
            <a:ext cx="111303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dirty="0" smtClean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出門有氣象預報</a:t>
            </a:r>
            <a:r>
              <a:rPr lang="zh-TW" altLang="en-US" sz="4000" dirty="0" smtClean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，去玩為何沒車流預報</a:t>
            </a:r>
            <a:r>
              <a:rPr lang="en-US" altLang="zh-TW" sz="4000" dirty="0" smtClean="0">
                <a:solidFill>
                  <a:srgbClr val="5A769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?</a:t>
            </a:r>
            <a:endParaRPr lang="zh-CN" altLang="en-US" sz="4000" dirty="0">
              <a:solidFill>
                <a:srgbClr val="5A769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3737499" y="3077649"/>
            <a:ext cx="623530" cy="623530"/>
          </a:xfrm>
          <a:prstGeom prst="ellipse">
            <a:avLst/>
          </a:prstGeom>
          <a:solidFill>
            <a:srgbClr val="5A7698"/>
          </a:solidFill>
          <a:ln>
            <a:solidFill>
              <a:srgbClr val="5A7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44" name="橢圓 43"/>
          <p:cNvSpPr/>
          <p:nvPr/>
        </p:nvSpPr>
        <p:spPr>
          <a:xfrm>
            <a:off x="6425354" y="3077649"/>
            <a:ext cx="623530" cy="623530"/>
          </a:xfrm>
          <a:prstGeom prst="ellipse">
            <a:avLst/>
          </a:prstGeom>
          <a:solidFill>
            <a:srgbClr val="5A7698"/>
          </a:solidFill>
          <a:ln>
            <a:solidFill>
              <a:srgbClr val="5A7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52" name="橢圓 51"/>
          <p:cNvSpPr/>
          <p:nvPr/>
        </p:nvSpPr>
        <p:spPr>
          <a:xfrm>
            <a:off x="9709683" y="3087721"/>
            <a:ext cx="623530" cy="623530"/>
          </a:xfrm>
          <a:prstGeom prst="ellipse">
            <a:avLst/>
          </a:prstGeom>
          <a:solidFill>
            <a:srgbClr val="5A7698"/>
          </a:solidFill>
          <a:ln>
            <a:solidFill>
              <a:srgbClr val="5A7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4</a:t>
            </a:r>
            <a:endParaRPr lang="zh-TW" altLang="en-US" sz="3200" dirty="0"/>
          </a:p>
        </p:txBody>
      </p:sp>
      <p:cxnSp>
        <p:nvCxnSpPr>
          <p:cNvPr id="53" name="直線接點 52"/>
          <p:cNvCxnSpPr/>
          <p:nvPr/>
        </p:nvCxnSpPr>
        <p:spPr>
          <a:xfrm>
            <a:off x="1748435" y="3432330"/>
            <a:ext cx="1989064" cy="3328"/>
          </a:xfrm>
          <a:prstGeom prst="line">
            <a:avLst/>
          </a:prstGeom>
          <a:ln w="57150">
            <a:solidFill>
              <a:srgbClr val="5A7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4361029" y="3435658"/>
            <a:ext cx="2064325" cy="0"/>
          </a:xfrm>
          <a:prstGeom prst="line">
            <a:avLst/>
          </a:prstGeom>
          <a:ln w="57150">
            <a:solidFill>
              <a:srgbClr val="5A7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7048884" y="3435658"/>
            <a:ext cx="2660799" cy="0"/>
          </a:xfrm>
          <a:prstGeom prst="line">
            <a:avLst/>
          </a:prstGeom>
          <a:ln w="57150">
            <a:solidFill>
              <a:srgbClr val="5A7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10333213" y="3435658"/>
            <a:ext cx="2660799" cy="0"/>
          </a:xfrm>
          <a:prstGeom prst="line">
            <a:avLst/>
          </a:prstGeom>
          <a:ln w="57150">
            <a:solidFill>
              <a:srgbClr val="5A76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圖片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07262" y="0"/>
            <a:ext cx="813030" cy="756218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9" y="-139954"/>
            <a:ext cx="943064" cy="9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6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638764" y="1614200"/>
            <a:ext cx="43122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Part </a:t>
            </a:r>
            <a:r>
              <a:rPr lang="en-US" altLang="zh-TW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1500" dirty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6"/>
          <p:cNvCxnSpPr/>
          <p:nvPr/>
        </p:nvCxnSpPr>
        <p:spPr>
          <a:xfrm>
            <a:off x="750693" y="3344271"/>
            <a:ext cx="47262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99" y="0"/>
            <a:ext cx="10835483" cy="6858000"/>
          </a:xfrm>
          <a:prstGeom prst="flowChartManualOperation">
            <a:avLst/>
          </a:prstGeom>
        </p:spPr>
      </p:pic>
      <p:sp>
        <p:nvSpPr>
          <p:cNvPr id="8" name="文本占位符 3"/>
          <p:cNvSpPr>
            <a:spLocks noGrp="1"/>
          </p:cNvSpPr>
          <p:nvPr/>
        </p:nvSpPr>
        <p:spPr>
          <a:xfrm>
            <a:off x="12419073" y="6280638"/>
            <a:ext cx="952624" cy="495300"/>
          </a:xfrm>
          <a:prstGeom prst="rect">
            <a:avLst/>
          </a:prstGeom>
        </p:spPr>
        <p:txBody>
          <a:bodyPr vert="horz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638764" y="3342564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800" b="1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系統展示</a:t>
            </a:r>
            <a:endParaRPr lang="en-US" altLang="zh-CN" sz="8800" b="1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63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06" y="715992"/>
            <a:ext cx="8309794" cy="4741503"/>
          </a:xfrm>
          <a:ln>
            <a:solidFill>
              <a:schemeClr val="accent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1494" t="12174" b="7826"/>
          <a:stretch/>
        </p:blipFill>
        <p:spPr>
          <a:xfrm>
            <a:off x="-465826" y="1794205"/>
            <a:ext cx="6219646" cy="47838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98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285081" y="2117096"/>
            <a:ext cx="431220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Part </a:t>
            </a:r>
            <a:r>
              <a:rPr lang="en-US" altLang="zh-TW" sz="11500" dirty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zh-CN" altLang="en-US" sz="11500" dirty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连接符 6"/>
          <p:cNvCxnSpPr/>
          <p:nvPr/>
        </p:nvCxnSpPr>
        <p:spPr>
          <a:xfrm>
            <a:off x="397010" y="3847167"/>
            <a:ext cx="472628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78" y="0"/>
            <a:ext cx="10287000" cy="6858000"/>
          </a:xfrm>
          <a:prstGeom prst="flowChartManualOperation">
            <a:avLst/>
          </a:prstGeom>
        </p:spPr>
      </p:pic>
      <p:sp>
        <p:nvSpPr>
          <p:cNvPr id="8" name="文本占位符 3"/>
          <p:cNvSpPr>
            <a:spLocks noGrp="1"/>
          </p:cNvSpPr>
          <p:nvPr/>
        </p:nvSpPr>
        <p:spPr>
          <a:xfrm>
            <a:off x="12419073" y="6280638"/>
            <a:ext cx="952624" cy="495300"/>
          </a:xfrm>
          <a:prstGeom prst="rect">
            <a:avLst/>
          </a:prstGeom>
        </p:spPr>
        <p:txBody>
          <a:bodyPr vert="horz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67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285081" y="384546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dirty="0" smtClean="0">
                <a:solidFill>
                  <a:srgbClr val="F2B8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實作方法</a:t>
            </a:r>
            <a:endParaRPr lang="en-US" altLang="zh-CN" sz="9600" b="1" dirty="0" smtClean="0">
              <a:solidFill>
                <a:srgbClr val="F2B8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749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655</Words>
  <Application>Microsoft Office PowerPoint</Application>
  <PresentationFormat>寬螢幕</PresentationFormat>
  <Paragraphs>113</Paragraphs>
  <Slides>17</Slides>
  <Notes>0</Notes>
  <HiddenSlides>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Microsoft YaHei</vt:lpstr>
      <vt:lpstr>宋体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112</cp:revision>
  <dcterms:created xsi:type="dcterms:W3CDTF">2017-11-25T09:24:00Z</dcterms:created>
  <dcterms:modified xsi:type="dcterms:W3CDTF">2017-11-26T06:33:29Z</dcterms:modified>
</cp:coreProperties>
</file>